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307" r:id="rId3"/>
    <p:sldId id="297" r:id="rId4"/>
    <p:sldId id="257" r:id="rId5"/>
    <p:sldId id="299" r:id="rId6"/>
    <p:sldId id="302" r:id="rId7"/>
    <p:sldId id="301" r:id="rId8"/>
    <p:sldId id="321" r:id="rId9"/>
    <p:sldId id="312" r:id="rId10"/>
    <p:sldId id="300" r:id="rId11"/>
    <p:sldId id="304" r:id="rId12"/>
    <p:sldId id="308" r:id="rId13"/>
    <p:sldId id="306" r:id="rId14"/>
    <p:sldId id="305" r:id="rId15"/>
    <p:sldId id="310" r:id="rId16"/>
    <p:sldId id="309" r:id="rId17"/>
    <p:sldId id="323" r:id="rId18"/>
    <p:sldId id="263" r:id="rId19"/>
    <p:sldId id="259" r:id="rId20"/>
    <p:sldId id="311" r:id="rId21"/>
    <p:sldId id="260" r:id="rId22"/>
    <p:sldId id="322" r:id="rId23"/>
    <p:sldId id="318" r:id="rId24"/>
    <p:sldId id="313" r:id="rId25"/>
    <p:sldId id="314" r:id="rId26"/>
    <p:sldId id="315" r:id="rId27"/>
    <p:sldId id="268" r:id="rId28"/>
    <p:sldId id="316" r:id="rId29"/>
    <p:sldId id="317" r:id="rId30"/>
    <p:sldId id="271" r:id="rId31"/>
    <p:sldId id="346" r:id="rId32"/>
    <p:sldId id="275" r:id="rId33"/>
    <p:sldId id="319" r:id="rId34"/>
    <p:sldId id="320" r:id="rId35"/>
    <p:sldId id="327" r:id="rId36"/>
    <p:sldId id="277" r:id="rId37"/>
    <p:sldId id="279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9" r:id="rId48"/>
    <p:sldId id="337" r:id="rId49"/>
    <p:sldId id="338" r:id="rId50"/>
    <p:sldId id="345" r:id="rId51"/>
    <p:sldId id="281" r:id="rId52"/>
    <p:sldId id="340" r:id="rId53"/>
    <p:sldId id="342" r:id="rId54"/>
    <p:sldId id="341" r:id="rId55"/>
    <p:sldId id="343" r:id="rId56"/>
    <p:sldId id="344" r:id="rId57"/>
    <p:sldId id="347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13861C-C310-499B-885A-326832B8CEE5}">
          <p14:sldIdLst>
            <p14:sldId id="256"/>
            <p14:sldId id="307"/>
          </p14:sldIdLst>
        </p14:section>
        <p14:section name="Kinect and Xbox Hardware" id="{C172213F-6CCC-4585-A630-EE4C38CBE32A}">
          <p14:sldIdLst>
            <p14:sldId id="297"/>
            <p14:sldId id="257"/>
            <p14:sldId id="299"/>
            <p14:sldId id="302"/>
            <p14:sldId id="301"/>
            <p14:sldId id="321"/>
            <p14:sldId id="312"/>
            <p14:sldId id="300"/>
            <p14:sldId id="304"/>
            <p14:sldId id="308"/>
            <p14:sldId id="306"/>
            <p14:sldId id="305"/>
            <p14:sldId id="310"/>
          </p14:sldIdLst>
        </p14:section>
        <p14:section name="The Body Tracking Pipeline" id="{D4F25870-D49B-46A7-95DB-10C4FE1E76F4}">
          <p14:sldIdLst>
            <p14:sldId id="309"/>
            <p14:sldId id="323"/>
            <p14:sldId id="263"/>
            <p14:sldId id="259"/>
            <p14:sldId id="311"/>
            <p14:sldId id="260"/>
            <p14:sldId id="322"/>
            <p14:sldId id="318"/>
            <p14:sldId id="313"/>
            <p14:sldId id="314"/>
            <p14:sldId id="315"/>
            <p14:sldId id="268"/>
            <p14:sldId id="316"/>
            <p14:sldId id="317"/>
            <p14:sldId id="271"/>
            <p14:sldId id="346"/>
            <p14:sldId id="275"/>
            <p14:sldId id="319"/>
            <p14:sldId id="320"/>
          </p14:sldIdLst>
        </p14:section>
        <p14:section name="Large-Scale Machine Learning" id="{EC1D6E97-B8C4-445B-83CB-895F8D8BE821}">
          <p14:sldIdLst>
            <p14:sldId id="327"/>
            <p14:sldId id="277"/>
            <p14:sldId id="279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9"/>
            <p14:sldId id="337"/>
            <p14:sldId id="338"/>
            <p14:sldId id="345"/>
            <p14:sldId id="281"/>
          </p14:sldIdLst>
        </p14:section>
        <p14:section name="Conclusions" id="{BB856715-020A-429A-A50E-1BBD690914D0}">
          <p14:sldIdLst>
            <p14:sldId id="340"/>
            <p14:sldId id="342"/>
            <p14:sldId id="341"/>
            <p14:sldId id="343"/>
            <p14:sldId id="344"/>
            <p14:sldId id="34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1243" autoAdjust="0"/>
  </p:normalViewPr>
  <p:slideViewPr>
    <p:cSldViewPr>
      <p:cViewPr varScale="1">
        <p:scale>
          <a:sx n="100" d="100"/>
          <a:sy n="100" d="100"/>
        </p:scale>
        <p:origin x="-69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19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FDE671-3AC8-401A-9C5B-591F53ED3067}" type="datetimeFigureOut">
              <a:rPr lang="en-US" smtClean="0"/>
              <a:t>2/16/2011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E2309-5A55-4018-9435-29699A344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09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9C9E4-B0AE-4BE6-BF52-DA2656203BAD}" type="slidenum">
              <a:rPr lang="en-GB" smtClean="0"/>
              <a:pPr/>
              <a:t>30</a:t>
            </a:fld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translates LINQ programs into Dryad computations:</a:t>
            </a:r>
          </a:p>
          <a:p>
            <a:pPr rtl="0"/>
            <a:r>
              <a:rPr lang="en-US" dirty="0" smtClean="0"/>
              <a:t>- C# and LINQ data objects become distributed partitioned files. </a:t>
            </a:r>
          </a:p>
          <a:p>
            <a:pPr rtl="0"/>
            <a:r>
              <a:rPr lang="en-US" dirty="0" smtClean="0"/>
              <a:t>- LINQ queries become distributed Dryad jobs. </a:t>
            </a:r>
          </a:p>
          <a:p>
            <a:pPr rtl="0"/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C# methods become code running on the vertices of a Dryad job.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F9C9E4-B0AE-4BE6-BF52-DA2656203BAD}" type="slidenum">
              <a:rPr lang="en-GB" smtClean="0"/>
              <a:pPr/>
              <a:t>32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 is a generalization of the Unix piping mechanism: instead of </a:t>
            </a:r>
            <a:r>
              <a:rPr lang="en-US" dirty="0" err="1" smtClean="0"/>
              <a:t>uni</a:t>
            </a:r>
            <a:r>
              <a:rPr lang="en-US" dirty="0" smtClean="0"/>
              <a:t>-dimensional (chain) pipelines, it provides two-dimensional pipelines.</a:t>
            </a:r>
            <a:r>
              <a:rPr lang="en-US" baseline="0" dirty="0" smtClean="0"/>
              <a:t> The unit is still a process connected by a point-to-point channel, but the processes are replicated.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possible schedule of a Dryad job using 2 machines.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Unix pipeline is generalized 3</a:t>
            </a:r>
            <a:r>
              <a:rPr lang="en-US" baseline="0" dirty="0" smtClean="0"/>
              <a:t>-ways:</a:t>
            </a:r>
          </a:p>
          <a:p>
            <a:pPr>
              <a:buFontTx/>
              <a:buChar char="-"/>
            </a:pPr>
            <a:r>
              <a:rPr lang="en-US" baseline="0" dirty="0" smtClean="0"/>
              <a:t>2D instead of 1D</a:t>
            </a:r>
          </a:p>
          <a:p>
            <a:pPr>
              <a:buFontTx/>
              <a:buChar char="-"/>
            </a:pPr>
            <a:r>
              <a:rPr lang="en-US" baseline="0" dirty="0" smtClean="0"/>
              <a:t> spans multiple machines</a:t>
            </a:r>
          </a:p>
          <a:p>
            <a:pPr>
              <a:buFontTx/>
              <a:buChar char="-"/>
            </a:pPr>
            <a:r>
              <a:rPr lang="en-US" baseline="0" dirty="0" smtClean="0"/>
              <a:t> resources are virtualized: you can run the same large job on many or few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Vertex</a:t>
            </a:r>
            <a:r>
              <a:rPr lang="en-US" baseline="0" dirty="0" smtClean="0"/>
              <a:t> failures and channel failures are handled differently.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DryadLINQ adds a wealth of features on top of plain</a:t>
            </a:r>
            <a:r>
              <a:rPr lang="en-US" baseline="0" dirty="0" smtClean="0"/>
              <a:t> Dryad.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Language Integrated Query is an extension of</a:t>
            </a:r>
            <a:r>
              <a:rPr lang="en-US" baseline="0" dirty="0" smtClean="0"/>
              <a:t> </a:t>
            </a:r>
            <a:r>
              <a:rPr lang="en-US" baseline="0" dirty="0" err="1" smtClean="0"/>
              <a:t>.Net</a:t>
            </a:r>
            <a:r>
              <a:rPr lang="en-US" baseline="0" dirty="0" smtClean="0"/>
              <a:t> which allows one to write declarative computations on collections (green part).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7E840-D46B-47CF-ABE3-E28492389B9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E212E-4389-4CFC-8994-47E3B3263FBF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5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7D265-B854-4695-A235-D5493A6A08FD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7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0521A-D7AB-4A48-9F18-A208D58C3793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35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8B7B8-1A3A-441F-BB18-4DAE99D58F4B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14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2F545-0D09-4639-80CB-B3FCF8DBB12D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2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9ABD0-1A0C-4B06-B0E3-6CB6197595B9}" type="datetime1">
              <a:rPr lang="en-US" smtClean="0"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2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DC796-A188-404D-B004-CD9A6B8D4CCC}" type="datetime1">
              <a:rPr lang="en-US" smtClean="0"/>
              <a:t>2/16/2011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10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869BD-D27A-498E-B4D2-B77D83B25EA0}" type="datetime1">
              <a:rPr lang="en-US" smtClean="0"/>
              <a:t>2/16/2011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3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AF8F-0166-487A-8335-BEF11575893C}" type="datetime1">
              <a:rPr lang="en-US" smtClean="0"/>
              <a:t>2/16/2011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5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4B5C-A17C-446F-80E6-895E2BB69FB1}" type="datetime1">
              <a:rPr lang="en-US" smtClean="0"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9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7381B-34AD-4D4E-BAB9-990372F86CA7}" type="datetime1">
              <a:rPr lang="en-US" smtClean="0"/>
              <a:t>2/16/2011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18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F05EC1-FC5C-4CF4-A8A7-102FC303B425}" type="datetime1">
              <a:rPr lang="en-US" smtClean="0"/>
              <a:t>2/16/2011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CAD5-FC1A-4314-98C1-C0B7035AD4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32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26" Type="http://schemas.openxmlformats.org/officeDocument/2006/relationships/image" Target="../media/image62.jpeg"/><Relationship Id="rId3" Type="http://schemas.openxmlformats.org/officeDocument/2006/relationships/image" Target="../media/image39.png"/><Relationship Id="rId21" Type="http://schemas.openxmlformats.org/officeDocument/2006/relationships/image" Target="../media/image57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5" Type="http://schemas.openxmlformats.org/officeDocument/2006/relationships/image" Target="../media/image61.jpeg"/><Relationship Id="rId2" Type="http://schemas.openxmlformats.org/officeDocument/2006/relationships/image" Target="../media/image38.jpeg"/><Relationship Id="rId16" Type="http://schemas.openxmlformats.org/officeDocument/2006/relationships/image" Target="../media/image52.jpeg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24" Type="http://schemas.openxmlformats.org/officeDocument/2006/relationships/image" Target="../media/image60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23" Type="http://schemas.openxmlformats.org/officeDocument/2006/relationships/image" Target="../media/image59.jpeg"/><Relationship Id="rId28" Type="http://schemas.openxmlformats.org/officeDocument/2006/relationships/image" Target="../media/image64.jpe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Relationship Id="rId22" Type="http://schemas.openxmlformats.org/officeDocument/2006/relationships/image" Target="../media/image58.jpeg"/><Relationship Id="rId27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box.com/en-US/kinec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4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Kinect body tracking pipeline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657600"/>
            <a:ext cx="6858000" cy="2623066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Oliver Williams, Mihai Budiu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Microsoft Research, Silicon Valley</a:t>
            </a: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With slides contributed by </a:t>
            </a:r>
            <a:b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Johnny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Lee, Jamie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Shotton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NASA Ames, February 14, 2011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5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5" y="61118"/>
            <a:ext cx="7132109" cy="5349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Prime Sense Chip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1651" y="4724400"/>
            <a:ext cx="8766149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Xbox Hardware Engineering dramatically improved </a:t>
            </a:r>
            <a:br>
              <a:rPr lang="en-US" sz="2800" dirty="0" smtClean="0"/>
            </a:br>
            <a:r>
              <a:rPr lang="en-US" sz="2800" dirty="0" smtClean="0"/>
              <a:t>upon Prime Sense reference design 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/>
              <a:t>Micron scale tolerances on large components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anufacturing process to yield ~1 device / 1.5 seconds </a:t>
            </a:r>
            <a:endParaRPr lang="en-US" sz="2800" dirty="0"/>
          </a:p>
        </p:txBody>
      </p:sp>
      <p:pic>
        <p:nvPicPr>
          <p:cNvPr id="1026" name="Picture 2" descr="C:\Users\mbudiu\AppData\Local\Microsoft\Windows\Temporary Internet Files\Content.IE5\7Q8VXV76\MC90030367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971800"/>
            <a:ext cx="1524000" cy="153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310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Projected IR pattern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73" y="1178389"/>
            <a:ext cx="6858001" cy="5146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0" y="6460555"/>
            <a:ext cx="2133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www.ros.org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4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computation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35" y="1828801"/>
            <a:ext cx="6340930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6948" y="6324600"/>
            <a:ext cx="8458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Source: http</a:t>
            </a:r>
            <a:r>
              <a:rPr lang="en-US" sz="1600" dirty="0"/>
              <a:t>://nuit-blanche.blogspot.com/2010/11/unsing-kinect-for-compressive-sensing.html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map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7" y="1600200"/>
            <a:ext cx="740822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5943600" y="6324600"/>
            <a:ext cx="3063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www.insidekinect.com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8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Kinect video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30 HZ frame rate</a:t>
            </a:r>
          </a:p>
          <a:p>
            <a:pPr marL="0" indent="0" algn="ctr">
              <a:buNone/>
            </a:pPr>
            <a:r>
              <a:rPr lang="en-US" dirty="0"/>
              <a:t>57deg field-of-view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0" y="5491609"/>
            <a:ext cx="257878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8-bit VGA </a:t>
            </a:r>
            <a:r>
              <a:rPr lang="en-US" sz="3200" dirty="0" smtClean="0"/>
              <a:t>RGB</a:t>
            </a:r>
            <a:br>
              <a:rPr lang="en-US" sz="3200" dirty="0" smtClean="0"/>
            </a:br>
            <a:r>
              <a:rPr lang="en-US" sz="3200" dirty="0" smtClean="0"/>
              <a:t>640 </a:t>
            </a:r>
            <a:r>
              <a:rPr lang="en-US" sz="3200" dirty="0"/>
              <a:t>x 480</a:t>
            </a:r>
          </a:p>
        </p:txBody>
      </p:sp>
      <p:sp>
        <p:nvSpPr>
          <p:cNvPr id="5" name="Rectangle 4"/>
          <p:cNvSpPr/>
          <p:nvPr/>
        </p:nvSpPr>
        <p:spPr>
          <a:xfrm>
            <a:off x="5029200" y="5491609"/>
            <a:ext cx="35203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11-bit </a:t>
            </a:r>
            <a:r>
              <a:rPr lang="en-US" sz="3200" dirty="0" smtClean="0"/>
              <a:t>monochrome</a:t>
            </a:r>
            <a:br>
              <a:rPr lang="en-US" sz="3200" dirty="0" smtClean="0"/>
            </a:br>
            <a:r>
              <a:rPr lang="en-US" sz="3200" dirty="0" smtClean="0"/>
              <a:t>320 </a:t>
            </a:r>
            <a:r>
              <a:rPr lang="en-US" sz="3200" dirty="0"/>
              <a:t>x 240</a:t>
            </a:r>
          </a:p>
        </p:txBody>
      </p:sp>
      <p:pic>
        <p:nvPicPr>
          <p:cNvPr id="6" name="Picture 30" descr="ballet-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76525"/>
            <a:ext cx="3257550" cy="2428875"/>
          </a:xfrm>
          <a:prstGeom prst="rect">
            <a:avLst/>
          </a:prstGeom>
          <a:noFill/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676525"/>
            <a:ext cx="325755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XBox 360 Hardware</a:t>
            </a:r>
            <a:endParaRPr lang="en-US" dirty="0"/>
          </a:p>
        </p:txBody>
      </p:sp>
      <p:pic>
        <p:nvPicPr>
          <p:cNvPr id="1026" name="Picture 2" descr="http://www.pcper.com/images/reviews/940/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657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0" y="5715000"/>
            <a:ext cx="441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smtClean="0"/>
              <a:t>www.pcper.com/article.php?aid=940&amp;type=expert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524000"/>
            <a:ext cx="4580549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Triple Core PowerPC 970, 3.2GHz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Hyperthreaded, 2 threads/core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500 MHz ATI graphics card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DirectX </a:t>
            </a:r>
            <a:r>
              <a:rPr lang="en-US" sz="2400" dirty="0" smtClean="0"/>
              <a:t>9.5</a:t>
            </a:r>
          </a:p>
          <a:p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512 MB RAM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2005 performance envelope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0000"/>
                </a:solidFill>
              </a:rPr>
              <a:t>Must handle 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real-time </a:t>
            </a:r>
            <a:r>
              <a:rPr lang="en-US" sz="2400" dirty="0">
                <a:solidFill>
                  <a:srgbClr val="FF0000"/>
                </a:solidFill>
              </a:rPr>
              <a:t>vision AND 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>
                <a:solidFill>
                  <a:srgbClr val="FF0000"/>
                </a:solidFill>
              </a:rPr>
              <a:t>a </a:t>
            </a:r>
            <a:r>
              <a:rPr lang="en-US" sz="2400" dirty="0">
                <a:solidFill>
                  <a:srgbClr val="FF0000"/>
                </a:solidFill>
              </a:rPr>
              <a:t>modern </a:t>
            </a:r>
            <a:r>
              <a:rPr lang="en-US" sz="2400" dirty="0" smtClean="0">
                <a:solidFill>
                  <a:srgbClr val="FF0000"/>
                </a:solidFill>
              </a:rPr>
              <a:t>game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://www.pcper.com/images/reviews/940/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371600"/>
            <a:ext cx="29718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9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body tracking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 descr="C:\Users\mbudiu\AppData\Local\Microsoft\Windows\Temporary Internet Files\Content.IE5\UCYGXN3F\MC900229061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95400"/>
            <a:ext cx="4100633" cy="25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53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Extensible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17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927961" y="3521338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9" y="3361570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59978" y="1905000"/>
            <a:ext cx="1676400" cy="914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1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59978" y="3131191"/>
            <a:ext cx="1676400" cy="914400"/>
          </a:xfrm>
          <a:prstGeom prst="rect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2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59978" y="4343400"/>
            <a:ext cx="1676400" cy="914400"/>
          </a:xfrm>
          <a:prstGeom prst="rect">
            <a:avLst/>
          </a:prstGeom>
          <a:solidFill>
            <a:srgbClr val="92D050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Expert 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19574414">
            <a:off x="1974178" y="2738106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2831289">
            <a:off x="1918397" y="430701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308103" y="2946876"/>
            <a:ext cx="1828800" cy="13965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Arbiter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4649359" y="3533538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 rot="2254371">
            <a:off x="4695576" y="2750306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9430666">
            <a:off x="4639795" y="431921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7326944" y="3588391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36363" y="5562600"/>
            <a:ext cx="146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Stateless</a:t>
            </a:r>
            <a:endParaRPr lang="en-US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1670231" y="5347156"/>
            <a:ext cx="8293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Raw</a:t>
            </a:r>
          </a:p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433430" y="5562599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Sensor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4192075" y="5364632"/>
            <a:ext cx="15921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Skeleton</a:t>
            </a:r>
          </a:p>
          <a:p>
            <a:pPr algn="ctr"/>
            <a:r>
              <a:rPr lang="en-US" sz="2800" dirty="0" smtClean="0"/>
              <a:t>estimates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7561945" y="5347155"/>
            <a:ext cx="14510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Final</a:t>
            </a:r>
          </a:p>
          <a:p>
            <a:pPr algn="ctr"/>
            <a:r>
              <a:rPr lang="en-US" sz="2800" dirty="0" smtClean="0"/>
              <a:t>estimate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5603814" y="4947046"/>
            <a:ext cx="1463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probabilistic</a:t>
            </a:r>
            <a:endParaRPr lang="en-US" sz="2000" i="1" dirty="0"/>
          </a:p>
        </p:txBody>
      </p:sp>
      <p:cxnSp>
        <p:nvCxnSpPr>
          <p:cNvPr id="28" name="Straight Arrow Connector 27"/>
          <p:cNvCxnSpPr>
            <a:stCxn id="26" idx="0"/>
          </p:cNvCxnSpPr>
          <p:nvPr/>
        </p:nvCxnSpPr>
        <p:spPr>
          <a:xfrm flipH="1" flipV="1">
            <a:off x="5076818" y="4777051"/>
            <a:ext cx="1258639" cy="1699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6" idx="0"/>
          </p:cNvCxnSpPr>
          <p:nvPr/>
        </p:nvCxnSpPr>
        <p:spPr>
          <a:xfrm flipV="1">
            <a:off x="6335457" y="3919632"/>
            <a:ext cx="1199973" cy="10274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194708" y="2462651"/>
            <a:ext cx="2211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fuses </a:t>
            </a:r>
            <a:r>
              <a:rPr lang="en-US" dirty="0" smtClean="0"/>
              <a:t>the hypotheses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69116" y="5584142"/>
            <a:ext cx="138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Statefull</a:t>
            </a:r>
            <a:endParaRPr lang="en-US" sz="2800" dirty="0"/>
          </a:p>
        </p:txBody>
      </p:sp>
      <p:pic>
        <p:nvPicPr>
          <p:cNvPr id="36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3091016"/>
            <a:ext cx="1164383" cy="127113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8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/>
      <p:bldP spid="22" grpId="0"/>
      <p:bldP spid="24" grpId="0"/>
      <p:bldP spid="25" grpId="0"/>
      <p:bldP spid="26" grpId="0"/>
      <p:bldP spid="34" grpId="0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191000"/>
            <a:ext cx="1684572" cy="175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 descr="http://nxeassets.xbox.com/shaxam/0201/07/b8/07b8b5ed-4d19-4cb3-957f-d6e367f4c8a7.PNG?v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45" y="4191000"/>
            <a:ext cx="1612060" cy="17598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4800" y="1718358"/>
            <a:ext cx="1801048" cy="15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>
          <a:xfrm>
            <a:off x="5710028" y="2325464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55600" y="1743165"/>
            <a:ext cx="1801048" cy="1465195"/>
            <a:chOff x="4756152" y="2646354"/>
            <a:chExt cx="3973506" cy="3185764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56152" y="2646354"/>
              <a:ext cx="3973506" cy="3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Oval 6"/>
            <p:cNvSpPr/>
            <p:nvPr/>
          </p:nvSpPr>
          <p:spPr>
            <a:xfrm>
              <a:off x="6617369" y="4559969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7828548" y="4507832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853218" y="3358747"/>
            <a:ext cx="29106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Background segmentation</a:t>
            </a:r>
          </a:p>
          <a:p>
            <a:pPr algn="ctr"/>
            <a:r>
              <a:rPr lang="en-US" sz="2000" dirty="0" smtClean="0"/>
              <a:t>Player separation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394" y="5918896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Classifier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Expert: Pipeline Stages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5878911"/>
            <a:ext cx="2133600" cy="365125"/>
          </a:xfrm>
        </p:spPr>
        <p:txBody>
          <a:bodyPr/>
          <a:lstStyle/>
          <a:p>
            <a:fld id="{4926CAD5-FC1A-4314-98C1-C0B7035AD44B}" type="slidenum">
              <a:rPr lang="en-US" smtClean="0">
                <a:solidFill>
                  <a:schemeClr val="tx1"/>
                </a:solidFill>
              </a:rPr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9322" y="3316626"/>
            <a:ext cx="1345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Depth map</a:t>
            </a:r>
            <a:endParaRPr lang="en-US" sz="2000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6" cstate="print"/>
          <a:srcRect l="43148" t="49089" r="43277" b="23567"/>
          <a:stretch>
            <a:fillRect/>
          </a:stretch>
        </p:blipFill>
        <p:spPr bwMode="auto">
          <a:xfrm>
            <a:off x="906706" y="4199868"/>
            <a:ext cx="1742137" cy="1742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ight Arrow 19"/>
          <p:cNvSpPr/>
          <p:nvPr/>
        </p:nvSpPr>
        <p:spPr>
          <a:xfrm>
            <a:off x="8498428" y="2316957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30480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5791200" y="4877883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048000" y="2339432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4098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7" y="1826624"/>
            <a:ext cx="2384003" cy="14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371600" y="3316626"/>
            <a:ext cx="891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Sensor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3937061" y="5918896"/>
            <a:ext cx="143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Body Part </a:t>
            </a:r>
            <a:br>
              <a:rPr lang="en-US" dirty="0" smtClean="0"/>
            </a:br>
            <a:r>
              <a:rPr lang="en-US" dirty="0" smtClean="0"/>
              <a:t>Identification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4930" y="5950860"/>
            <a:ext cx="98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Skeleton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1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2" descr="image0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390" y="145941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1" descr="image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055" y="3916015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3" descr="image0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67" y="1459418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Sample test frames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9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/>
          <a:lstStyle/>
          <a:p>
            <a:r>
              <a:rPr lang="en-US" dirty="0" smtClean="0"/>
              <a:t>Hardware overview</a:t>
            </a:r>
          </a:p>
          <a:p>
            <a:r>
              <a:rPr lang="en-US" dirty="0" smtClean="0"/>
              <a:t>The body tracking pipeline</a:t>
            </a:r>
          </a:p>
          <a:p>
            <a:r>
              <a:rPr lang="en-US" dirty="0" smtClean="0"/>
              <a:t>Learning a classifier from large data</a:t>
            </a:r>
          </a:p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calibration</a:t>
            </a:r>
            <a:endParaRPr lang="en-US" dirty="0"/>
          </a:p>
          <a:p>
            <a:pPr marL="685800" lvl="1">
              <a:buFontTx/>
              <a:buChar char="-"/>
            </a:pPr>
            <a:r>
              <a:rPr lang="en-US" dirty="0"/>
              <a:t>no start/recovery pose</a:t>
            </a:r>
          </a:p>
          <a:p>
            <a:pPr marL="685800" lvl="1">
              <a:buFontTx/>
              <a:buChar char="-"/>
            </a:pPr>
            <a:r>
              <a:rPr lang="en-US" dirty="0"/>
              <a:t>no background calibration</a:t>
            </a:r>
          </a:p>
          <a:p>
            <a:pPr marL="685800" lvl="1">
              <a:buFontTx/>
              <a:buChar char="-"/>
            </a:pPr>
            <a:r>
              <a:rPr lang="en-US" dirty="0"/>
              <a:t>no body calibration</a:t>
            </a:r>
          </a:p>
          <a:p>
            <a:r>
              <a:rPr lang="en-US" dirty="0" smtClean="0"/>
              <a:t>Minimal CPU usage</a:t>
            </a:r>
          </a:p>
          <a:p>
            <a:r>
              <a:rPr lang="en-US" dirty="0" smtClean="0"/>
              <a:t>Illumination-independent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20</a:t>
            </a:fld>
            <a:endParaRPr lang="en-US"/>
          </a:p>
        </p:txBody>
      </p:sp>
      <p:pic>
        <p:nvPicPr>
          <p:cNvPr id="5122" name="Picture 2" descr="C:\Users\mbudiu\AppData\Local\Microsoft\Windows\Temporary Internet Files\Content.IE5\CDSFTT08\MC90006504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59" y="1981200"/>
            <a:ext cx="232616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81100" y="1408532"/>
            <a:ext cx="1193800" cy="2781436"/>
            <a:chOff x="1181100" y="1408532"/>
            <a:chExt cx="1193800" cy="2781436"/>
          </a:xfrm>
        </p:grpSpPr>
        <p:cxnSp>
          <p:nvCxnSpPr>
            <p:cNvPr id="5" name="Straight Arrow Connector 4"/>
            <p:cNvCxnSpPr/>
            <p:nvPr/>
          </p:nvCxnSpPr>
          <p:spPr>
            <a:xfrm flipH="1" flipV="1">
              <a:off x="1752600" y="1764268"/>
              <a:ext cx="393700" cy="24257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181100" y="1408532"/>
              <a:ext cx="1193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  <a:r>
                <a:rPr lang="en-US" dirty="0" smtClean="0"/>
                <a:t>ody size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92300" y="2290970"/>
            <a:ext cx="965200" cy="1898998"/>
            <a:chOff x="1892300" y="2290970"/>
            <a:chExt cx="965200" cy="1898998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2146300" y="2589768"/>
              <a:ext cx="228600" cy="1600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892300" y="2290970"/>
              <a:ext cx="96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hair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7200" y="2909669"/>
            <a:ext cx="1689100" cy="1280299"/>
            <a:chOff x="457200" y="2909669"/>
            <a:chExt cx="1689100" cy="1280299"/>
          </a:xfrm>
        </p:grpSpPr>
        <p:cxnSp>
          <p:nvCxnSpPr>
            <p:cNvPr id="15" name="Straight Arrow Connector 14"/>
            <p:cNvCxnSpPr/>
            <p:nvPr/>
          </p:nvCxnSpPr>
          <p:spPr>
            <a:xfrm flipH="1" flipV="1">
              <a:off x="1206500" y="3186668"/>
              <a:ext cx="939800" cy="10033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57200" y="2909669"/>
              <a:ext cx="1473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  <a:r>
                <a:rPr lang="en-US" dirty="0" smtClean="0"/>
                <a:t>ody type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4189968"/>
            <a:ext cx="1689100" cy="465782"/>
            <a:chOff x="457200" y="4189968"/>
            <a:chExt cx="1689100" cy="465782"/>
          </a:xfrm>
        </p:grpSpPr>
        <p:cxnSp>
          <p:nvCxnSpPr>
            <p:cNvPr id="24" name="Straight Arrow Connector 23"/>
            <p:cNvCxnSpPr/>
            <p:nvPr/>
          </p:nvCxnSpPr>
          <p:spPr>
            <a:xfrm flipH="1">
              <a:off x="1333500" y="4189968"/>
              <a:ext cx="812800" cy="2349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57200" y="4286418"/>
              <a:ext cx="96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clothes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03300" y="4189968"/>
            <a:ext cx="1143000" cy="2058432"/>
            <a:chOff x="1003300" y="4189968"/>
            <a:chExt cx="1143000" cy="2058432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1663700" y="4189968"/>
              <a:ext cx="482600" cy="16891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03300" y="5879068"/>
              <a:ext cx="1143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furniture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146300" y="4189968"/>
            <a:ext cx="1162050" cy="1625431"/>
            <a:chOff x="2146300" y="4189968"/>
            <a:chExt cx="1162050" cy="1625431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146300" y="4189968"/>
              <a:ext cx="571500" cy="12192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343150" y="5446067"/>
              <a:ext cx="96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pets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146300" y="2541369"/>
            <a:ext cx="1943100" cy="1648599"/>
            <a:chOff x="2146300" y="2541369"/>
            <a:chExt cx="1943100" cy="1648599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2146300" y="2818368"/>
              <a:ext cx="1460500" cy="13716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3124200" y="2541369"/>
              <a:ext cx="96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FOV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46300" y="4189968"/>
            <a:ext cx="2349500" cy="864632"/>
            <a:chOff x="2146300" y="4189968"/>
            <a:chExt cx="2349500" cy="86463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2146300" y="4189968"/>
              <a:ext cx="1930400" cy="4699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530600" y="4685268"/>
              <a:ext cx="9652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angle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test matrix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21</a:t>
            </a:fld>
            <a:endParaRPr lang="en-US"/>
          </a:p>
        </p:txBody>
      </p:sp>
      <p:pic>
        <p:nvPicPr>
          <p:cNvPr id="20" name="Picture 2" descr="http://centerstage2.com/images/girl_dres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94003"/>
            <a:ext cx="1248340" cy="138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395785"/>
            <a:ext cx="1576360" cy="139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 descr="http://www.freewebs.com/nbagiants/s_bradley_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371565"/>
            <a:ext cx="1439757" cy="233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://t2.gstatic.com/images?q=tbn:ANd9GcQWe-2VdTPLlnpaCl08CsHI24F3WC7gZAvMxGV41q1aY-zPh0s_8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194" y="4112930"/>
            <a:ext cx="1170968" cy="1302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http://t0.gstatic.com/images?q=tbn:ANd9GcT-0LLypskJwqegylIM1prxzZNSpJqafW0V8udinCo4jfCWytu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224" y="4495726"/>
            <a:ext cx="1492251" cy="111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http://t3.gstatic.com/images?q=tbn:ANd9GcRaTBoJMRtofC5xBuXn0qlrCemqPwY01jypo8Sj4lu0z8AaKw-OJ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14" y="1569756"/>
            <a:ext cx="955971" cy="128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t0.gstatic.com/images?q=tbn:ANd9GcSQKNMuiuytot2Fy45F70xL6NK3E_Qhc1Pm4GrEr5N1bJTBgBC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08" y="3931956"/>
            <a:ext cx="1006043" cy="151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t3.gstatic.com/images?q=tbn:ANd9GcTdvEmAGK6dXgGd3Z3nEbCTENWxAHXPBrnXY7iyqreqq3Ay4mZ_mA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591" y="3057009"/>
            <a:ext cx="1810418" cy="13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t2.gstatic.com/images?q=tbn:ANd9GcTbJKLxjr_qiJWDZgvHEcGKdq8dvlVrAeRJG5g_8Te1kG9JTYWVQQ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22" y="2121550"/>
            <a:ext cx="1020976" cy="135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http://t3.gstatic.com/images?q=tbn:ANd9GcTcWR5GFn_n1jAjfbxvzRIKsx7dKV-rJ408bBPMnjcxrFJU0umK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13" y="5091043"/>
            <a:ext cx="1478048" cy="124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http://t3.gstatic.com/images?q=tbn:ANd9GcQbiNSeJHlS8MnD-L-8qhfwIGeol2qVsEWXOIlLC8o5-OH-RoIvK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58" y="4849267"/>
            <a:ext cx="756292" cy="141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http://www.womansday.com/var/ezflow_site/storage/images/wd2/content/family-lifestyle/relationships/10-habits-of-happy-couples/218573-3-eng-US/10-Habits-of-Happy-Couples_full_article_vertical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67" y="1301231"/>
            <a:ext cx="968224" cy="114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://us.123rf.com/400wm/400/400/andresr/andresr0909/andresr090900476/5519648-happy-group-of-people-sitting-on-a-couch-isolated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66" y="5547680"/>
            <a:ext cx="1299860" cy="10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http://t1.gstatic.com/images?q=tbn:ANd9GcRwm_4wdNEi9Y3g-3K7F8LbRKM-fdg_94PIlPossOvTH7tu9p2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21" y="3344003"/>
            <a:ext cx="892121" cy="119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8" descr="http://t2.gstatic.com/images?q=tbn:ANd9GcT4JM52WXqQSS-NXB7JCcUwGk7XfMRIy_iaftwR-N0tteKUK5bK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00" y="5258446"/>
            <a:ext cx="1673901" cy="111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http://t1.gstatic.com/images?q=tbn:ANd9GcTOWb1OJ4K3BJVl0bjFvciTrVn53ZBf95qF94f60Bvap2PkQOSJDA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690" y="2647050"/>
            <a:ext cx="639419" cy="116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2" descr="http://t0.gstatic.com/images?q=tbn:ANd9GcTZ0eJNEGJQRNddFb_wbmLA1xvqZOvA9JHEJxQDJbCXDxLRGASRoQ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675" y="1050902"/>
            <a:ext cx="1414926" cy="92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6" descr="http://t1.gstatic.com/images?q=tbn:ANd9GcSABaN_vhMghRYStG9BlYM9kqay2Qm9IlbuEKdhBwmogB0N_n3tC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5396122"/>
            <a:ext cx="1330005" cy="133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2" descr="http://t0.gstatic.com/images?q=tbn:ANd9GcR3SG77zJFgQg83oQK4fVDiIMJ7P-dUueJ4BokybBn_rzIviTHI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89" y="1597600"/>
            <a:ext cx="1291566" cy="129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6" descr="http://t1.gstatic.com/images?q=tbn:ANd9GcQRhtLLjTzugoxYVgK5Q-UB6N3-AGcs3LgA6s6afnNBhq51iqt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390" y="1588077"/>
            <a:ext cx="1297332" cy="129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8" descr="http://t0.gstatic.com/images?q=tbn:ANd9GcSiQioa1uJ0OSembUNPaB7E9FnGJZP6oCg6JIh97g3qVoymvNXC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026" y="3735042"/>
            <a:ext cx="1204139" cy="6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0" descr="http://t3.gstatic.com/images?q=tbn:ANd9GcRf6EJHBFdNKijUDjfQ__8pyM0aw-_sHV3mVcfKMvYOror-oE8Puw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8014" y="4745616"/>
            <a:ext cx="1510671" cy="110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2" descr="http://t2.gstatic.com/images?q=tbn:ANd9GcSHollQkbnn__yq9ap8OLW6Ya6ZY12x9BcO4xpdDeAgnmoWAGYHG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89" y="4726565"/>
            <a:ext cx="1493373" cy="1118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t1.gstatic.com/images?q=tbn:ANd9GcT3sU4bB67DJzP1e4Lb4jou6kOwQQy02nuJ66k4eQQf0S_XcK1t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745" y="3828492"/>
            <a:ext cx="1524631" cy="125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http://lovesgumbo.com/wordpress/wp-content/uploads/2010/06/cluttered-bedroom.jp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213" y="338390"/>
            <a:ext cx="1678947" cy="125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http://t0.gstatic.com/images?q=tbn:ANd9GcS23qf3Dkd1qy5630RQQHSmuAO2RPkLSHiR215El92SmcG-p5MwZQ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66" y="2846430"/>
            <a:ext cx="1524631" cy="10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8" descr="http://t0.gstatic.com/images?q=tbn:ANd9GcSPx-bJOO7LJCTX_IpKrAMOlpaL3ZbbCKLcW6NmJI4l3qepBPhMjA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895" y="4986183"/>
            <a:ext cx="1028355" cy="10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81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0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676400"/>
            <a:ext cx="1801048" cy="1514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>
            <a:off x="4078828" y="2283506"/>
            <a:ext cx="416972" cy="38609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724400" y="1701207"/>
            <a:ext cx="1801048" cy="1465195"/>
            <a:chOff x="4756152" y="2646354"/>
            <a:chExt cx="3973506" cy="318576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56152" y="2646354"/>
              <a:ext cx="3973506" cy="3185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Oval 7"/>
            <p:cNvSpPr/>
            <p:nvPr/>
          </p:nvSpPr>
          <p:spPr>
            <a:xfrm>
              <a:off x="6617369" y="4559969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828548" y="4507832"/>
              <a:ext cx="144379" cy="14437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143000" y="3890665"/>
            <a:ext cx="6861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/>
              <a:t>Identify ground </a:t>
            </a:r>
            <a:r>
              <a:rPr lang="en-US" sz="3200" dirty="0" smtClean="0"/>
              <a:t>plane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Separate background (couch)</a:t>
            </a: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Identify players via </a:t>
            </a:r>
            <a:r>
              <a:rPr lang="en-US" sz="3200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947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trackers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Hands + head tracking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3657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Body tracking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23</a:t>
            </a:fld>
            <a:endParaRPr lang="en-US"/>
          </a:p>
        </p:txBody>
      </p:sp>
      <p:pic>
        <p:nvPicPr>
          <p:cNvPr id="8194" name="Picture 2" descr="Select Track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4" t="27369" r="2209" b="16221"/>
          <a:stretch/>
        </p:blipFill>
        <p:spPr bwMode="auto">
          <a:xfrm>
            <a:off x="4800600" y="2539999"/>
            <a:ext cx="2610339" cy="197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om.endofinternet.org/wordpress/wp-content/uploads/2010/11/kinect-tuner-review-rm-en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34" t="30722" r="979" b="21225"/>
          <a:stretch/>
        </p:blipFill>
        <p:spPr bwMode="auto">
          <a:xfrm>
            <a:off x="914400" y="2514600"/>
            <a:ext cx="2696308" cy="197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80376" y="4572000"/>
            <a:ext cx="2564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not exposed through SDK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2183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body tracking problem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 l="43148" t="49089" r="43277" b="23567"/>
          <a:stretch>
            <a:fillRect/>
          </a:stretch>
        </p:blipFill>
        <p:spPr bwMode="auto">
          <a:xfrm>
            <a:off x="6305534" y="2659443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42879" t="15755" r="43546" b="56901"/>
          <a:stretch>
            <a:fillRect/>
          </a:stretch>
        </p:blipFill>
        <p:spPr bwMode="auto">
          <a:xfrm>
            <a:off x="742936" y="2685263"/>
            <a:ext cx="2000264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29718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012" y="4876799"/>
            <a:ext cx="18101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Input</a:t>
            </a:r>
          </a:p>
          <a:p>
            <a:pPr algn="ctr"/>
            <a:r>
              <a:rPr lang="en-US" sz="2800" dirty="0" smtClean="0"/>
              <a:t>Depth map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6431068" y="4876800"/>
            <a:ext cx="17491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Output</a:t>
            </a:r>
          </a:p>
          <a:p>
            <a:pPr algn="ctr"/>
            <a:r>
              <a:rPr lang="en-US" sz="2800" dirty="0" smtClean="0"/>
              <a:t>Body parts</a:t>
            </a:r>
            <a:endParaRPr lang="en-US" sz="2800" dirty="0"/>
          </a:p>
        </p:txBody>
      </p:sp>
      <p:sp>
        <p:nvSpPr>
          <p:cNvPr id="9" name="Right Arrow 8"/>
          <p:cNvSpPr/>
          <p:nvPr/>
        </p:nvSpPr>
        <p:spPr>
          <a:xfrm>
            <a:off x="5562600" y="3418695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581400" y="3048000"/>
            <a:ext cx="1828800" cy="1219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Classifier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81400" y="4960203"/>
            <a:ext cx="18758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Runs on GPU </a:t>
            </a:r>
            <a:br>
              <a:rPr lang="en-US" sz="2400" dirty="0" smtClean="0"/>
            </a:br>
            <a:r>
              <a:rPr lang="en-US" sz="2400" dirty="0" smtClean="0"/>
              <a:t>@ </a:t>
            </a:r>
            <a:r>
              <a:rPr lang="en-US" sz="2400" dirty="0"/>
              <a:t>320x240</a:t>
            </a:r>
          </a:p>
        </p:txBody>
      </p:sp>
    </p:spTree>
    <p:extLst>
      <p:ext uri="{BB962C8B-B14F-4D97-AF65-F5344CB8AC3E}">
        <p14:creationId xmlns:p14="http://schemas.microsoft.com/office/powerpoint/2010/main" val="220223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the classifier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25</a:t>
            </a:fld>
            <a:endParaRPr lang="en-US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436938"/>
            <a:ext cx="8229600" cy="335756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Start from ground-truth data</a:t>
            </a:r>
          </a:p>
          <a:p>
            <a:pPr lvl="1"/>
            <a:r>
              <a:rPr lang="en-GB" dirty="0" smtClean="0"/>
              <a:t>depth paired with body parts</a:t>
            </a:r>
          </a:p>
          <a:p>
            <a:r>
              <a:rPr lang="en-GB" dirty="0" smtClean="0"/>
              <a:t>Train classifier to work across</a:t>
            </a:r>
          </a:p>
          <a:p>
            <a:pPr lvl="1"/>
            <a:r>
              <a:rPr lang="en-GB" dirty="0" smtClean="0"/>
              <a:t>pose</a:t>
            </a:r>
          </a:p>
          <a:p>
            <a:pPr lvl="1"/>
            <a:r>
              <a:rPr lang="en-GB" dirty="0" smtClean="0"/>
              <a:t>scene position</a:t>
            </a:r>
          </a:p>
          <a:p>
            <a:pPr lvl="1"/>
            <a:r>
              <a:rPr lang="en-GB" dirty="0" smtClean="0"/>
              <a:t>Height, body shape</a:t>
            </a:r>
          </a:p>
        </p:txBody>
      </p:sp>
      <p:grpSp>
        <p:nvGrpSpPr>
          <p:cNvPr id="5" name="Group 17"/>
          <p:cNvGrpSpPr/>
          <p:nvPr/>
        </p:nvGrpSpPr>
        <p:grpSpPr>
          <a:xfrm>
            <a:off x="735375" y="1265565"/>
            <a:ext cx="7673252" cy="2165075"/>
            <a:chOff x="470648" y="1285860"/>
            <a:chExt cx="8101880" cy="2286016"/>
          </a:xfrm>
        </p:grpSpPr>
        <p:grpSp>
          <p:nvGrpSpPr>
            <p:cNvPr id="6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2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8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1234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Ground </a:t>
            </a:r>
            <a:r>
              <a:rPr lang="en-US" dirty="0" smtClean="0"/>
              <a:t>Truth (1)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26</a:t>
            </a:fld>
            <a:endParaRPr lang="en-US"/>
          </a:p>
        </p:txBody>
      </p:sp>
      <p:grpSp>
        <p:nvGrpSpPr>
          <p:cNvPr id="4" name="Group 17"/>
          <p:cNvGrpSpPr/>
          <p:nvPr/>
        </p:nvGrpSpPr>
        <p:grpSpPr>
          <a:xfrm>
            <a:off x="708021" y="1371600"/>
            <a:ext cx="7673252" cy="2165075"/>
            <a:chOff x="470648" y="1285860"/>
            <a:chExt cx="8101880" cy="2286016"/>
          </a:xfrm>
        </p:grpSpPr>
        <p:grpSp>
          <p:nvGrpSpPr>
            <p:cNvPr id="5" name="Group 9"/>
            <p:cNvGrpSpPr/>
            <p:nvPr/>
          </p:nvGrpSpPr>
          <p:grpSpPr>
            <a:xfrm>
              <a:off x="470648" y="1285860"/>
              <a:ext cx="2958344" cy="2286016"/>
              <a:chOff x="-11001484" y="-4143428"/>
              <a:chExt cx="3143272" cy="2428916"/>
            </a:xfrm>
          </p:grpSpPr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9141" t="23491" r="82265" b="54527"/>
              <a:stretch>
                <a:fillRect/>
              </a:stretch>
            </p:blipFill>
            <p:spPr bwMode="auto">
              <a:xfrm>
                <a:off x="-11001484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42761" t="23491" r="48645" b="54527"/>
              <a:stretch>
                <a:fillRect/>
              </a:stretch>
            </p:blipFill>
            <p:spPr bwMode="auto">
              <a:xfrm>
                <a:off x="-9429848" y="-4143428"/>
                <a:ext cx="1571636" cy="24289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6" name="Group 16"/>
            <p:cNvGrpSpPr/>
            <p:nvPr/>
          </p:nvGrpSpPr>
          <p:grpSpPr>
            <a:xfrm>
              <a:off x="3571868" y="1285860"/>
              <a:ext cx="2571768" cy="2286016"/>
              <a:chOff x="-8286840" y="15644898"/>
              <a:chExt cx="2571768" cy="2286016"/>
            </a:xfrm>
          </p:grpSpPr>
          <p:pic>
            <p:nvPicPr>
              <p:cNvPr id="10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16601" t="33073" r="74695" b="35676"/>
              <a:stretch>
                <a:fillRect/>
              </a:stretch>
            </p:blipFill>
            <p:spPr bwMode="auto">
              <a:xfrm>
                <a:off x="-8286840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58382" t="33073" r="32914" b="35676"/>
              <a:stretch>
                <a:fillRect/>
              </a:stretch>
            </p:blipFill>
            <p:spPr bwMode="auto">
              <a:xfrm>
                <a:off x="-7000956" y="15644898"/>
                <a:ext cx="1285884" cy="2286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oup 11"/>
            <p:cNvGrpSpPr/>
            <p:nvPr/>
          </p:nvGrpSpPr>
          <p:grpSpPr>
            <a:xfrm>
              <a:off x="6286512" y="1285860"/>
              <a:ext cx="2286016" cy="2286016"/>
              <a:chOff x="-9501286" y="1428736"/>
              <a:chExt cx="2714644" cy="2714644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9661" t="59051" r="82917" b="16379"/>
              <a:stretch>
                <a:fillRect/>
              </a:stretch>
            </p:blipFill>
            <p:spPr bwMode="auto">
              <a:xfrm>
                <a:off x="-9501286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3255" t="59051" r="49323" b="16379"/>
              <a:stretch>
                <a:fillRect/>
              </a:stretch>
            </p:blipFill>
            <p:spPr bwMode="auto">
              <a:xfrm>
                <a:off x="-8143964" y="1428736"/>
                <a:ext cx="1357322" cy="27146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4" name="TextBox 13"/>
          <p:cNvSpPr txBox="1"/>
          <p:nvPr/>
        </p:nvSpPr>
        <p:spPr>
          <a:xfrm>
            <a:off x="838200" y="4436368"/>
            <a:ext cx="3408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 synthetic data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(3D avatar model)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Inject noise</a:t>
            </a:r>
            <a:endParaRPr lang="en-US" sz="3200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 cstate="print"/>
          <a:srcRect l="37549" t="37875" r="52197" b="41211"/>
          <a:stretch>
            <a:fillRect/>
          </a:stretch>
        </p:blipFill>
        <p:spPr bwMode="auto">
          <a:xfrm>
            <a:off x="7000892" y="3853190"/>
            <a:ext cx="1714512" cy="2622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6" cstate="print"/>
          <a:srcRect l="22168" t="32584" r="57324" b="25586"/>
          <a:stretch>
            <a:fillRect/>
          </a:stretch>
        </p:blipFill>
        <p:spPr bwMode="auto">
          <a:xfrm>
            <a:off x="4879244" y="3853190"/>
            <a:ext cx="1714512" cy="262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ight Arrow 16"/>
          <p:cNvSpPr>
            <a:spLocks noChangeArrowheads="1"/>
          </p:cNvSpPr>
          <p:nvPr/>
        </p:nvSpPr>
        <p:spPr bwMode="auto">
          <a:xfrm>
            <a:off x="6651047" y="4978277"/>
            <a:ext cx="271061" cy="301179"/>
          </a:xfrm>
          <a:prstGeom prst="rightArrow">
            <a:avLst>
              <a:gd name="adj1" fmla="val 56667"/>
              <a:gd name="adj2" fmla="val 42449"/>
            </a:avLst>
          </a:prstGeom>
          <a:solidFill>
            <a:srgbClr val="FF99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en-US" sz="1800" b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50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http://t1.gstatic.com/images?q=tbn:ANd9GcQtd4ntJDyYF1J6UdBtUOoK-sJaUOQ9SRGhYQG3yi5-ALZZnvZ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523" y="1644539"/>
            <a:ext cx="1989384" cy="421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38200" y="4343400"/>
            <a:ext cx="4286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Motion Capture: </a:t>
            </a:r>
            <a:endParaRPr lang="en-US" sz="36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Unrealistic environments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Unrealistic clothing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Low throughput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6477"/>
          </a:xfrm>
        </p:spPr>
        <p:txBody>
          <a:bodyPr/>
          <a:lstStyle/>
          <a:p>
            <a:r>
              <a:rPr lang="en-US" dirty="0" smtClean="0"/>
              <a:t>Getting the Ground Truth (2)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27</a:t>
            </a:fld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2646" y="1752600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78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Ground </a:t>
            </a:r>
            <a:r>
              <a:rPr lang="en-US" dirty="0" smtClean="0"/>
              <a:t>Truth (3)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28</a:t>
            </a:fld>
            <a:endParaRPr lang="en-US"/>
          </a:p>
        </p:txBody>
      </p:sp>
      <p:pic>
        <p:nvPicPr>
          <p:cNvPr id="4" name="Picture 2" descr="http://www.designinglibraries.org.uk/gallery/main.php?g2_view=core.DownloadItem&amp;g2_itemId=4433&amp;g2_serialNumber=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76400"/>
            <a:ext cx="3587806" cy="270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7200" y="3886200"/>
            <a:ext cx="605492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Manual Tagging: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Requires training many people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P</a:t>
            </a:r>
            <a:r>
              <a:rPr lang="en-US" sz="2800" dirty="0" smtClean="0"/>
              <a:t>otentially expensive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Tagging tool influences biases in data.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Quality control is an issue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1000 </a:t>
            </a:r>
            <a:r>
              <a:rPr lang="en-US" sz="2800" dirty="0" err="1" smtClean="0"/>
              <a:t>hrs</a:t>
            </a:r>
            <a:r>
              <a:rPr lang="en-US" sz="2800" dirty="0" smtClean="0"/>
              <a:t> @ 20 contractors ~= 20 years</a:t>
            </a:r>
          </a:p>
        </p:txBody>
      </p:sp>
    </p:spTree>
    <p:extLst>
      <p:ext uri="{BB962C8B-B14F-4D97-AF65-F5344CB8AC3E}">
        <p14:creationId xmlns:p14="http://schemas.microsoft.com/office/powerpoint/2010/main" val="297165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Ground </a:t>
            </a:r>
            <a:r>
              <a:rPr lang="en-US" dirty="0" smtClean="0"/>
              <a:t>Truth (4)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9600" y="4114800"/>
            <a:ext cx="7583358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Amazon Mechanical Turk:</a:t>
            </a:r>
            <a:endParaRPr lang="en-US" sz="3600" dirty="0" smtClean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Build web based tool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Tagging tool </a:t>
            </a:r>
            <a:r>
              <a:rPr lang="en-US" sz="2800" dirty="0" smtClean="0"/>
              <a:t>is 2D only</a:t>
            </a: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 smtClean="0"/>
              <a:t>Quality control can be done with redundant HITS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2000 frames/</a:t>
            </a:r>
            <a:r>
              <a:rPr lang="en-US" sz="2800" dirty="0" err="1" smtClean="0"/>
              <a:t>hr</a:t>
            </a:r>
            <a:r>
              <a:rPr lang="en-US" sz="2800" dirty="0" smtClean="0"/>
              <a:t> @ $0.04/HIT -&gt; 6 </a:t>
            </a:r>
            <a:r>
              <a:rPr lang="en-US" sz="2800" dirty="0" err="1" smtClean="0"/>
              <a:t>yrs</a:t>
            </a:r>
            <a:r>
              <a:rPr lang="en-US" sz="2800" dirty="0" smtClean="0"/>
              <a:t> @ $80/</a:t>
            </a:r>
            <a:r>
              <a:rPr lang="en-US" sz="2800" dirty="0" err="1" smtClean="0"/>
              <a:t>hr</a:t>
            </a:r>
            <a:endParaRPr lang="en-US" sz="2800" dirty="0" smtClean="0"/>
          </a:p>
        </p:txBody>
      </p:sp>
      <p:pic>
        <p:nvPicPr>
          <p:cNvPr id="7170" name="Picture 2" descr="http://cache.gawkerassets.com/assets/images/9/2010/08/mturk_couc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90590"/>
            <a:ext cx="4078158" cy="292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06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Kinect?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3581400"/>
            <a:ext cx="47244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http://www.mobilewhack.com/wp-content/pics/2009/06/natal-xbox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219200"/>
            <a:ext cx="5459105" cy="3048000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05400"/>
            <a:ext cx="2133600" cy="102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3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Classifying pixels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60637"/>
            <a:ext cx="8382000" cy="3916363"/>
          </a:xfrm>
        </p:spPr>
        <p:txBody>
          <a:bodyPr>
            <a:normAutofit/>
          </a:bodyPr>
          <a:lstStyle/>
          <a:p>
            <a:r>
              <a:rPr lang="en-GB" dirty="0" smtClean="0"/>
              <a:t>Compute </a:t>
            </a:r>
            <a:r>
              <a:rPr lang="en-GB" dirty="0" smtClean="0">
                <a:latin typeface="Palatino Linotype" pitchFamily="18" charset="0"/>
              </a:rPr>
              <a:t>P(</a:t>
            </a:r>
            <a:r>
              <a:rPr lang="en-GB" i="1" dirty="0" err="1" smtClean="0">
                <a:latin typeface="Palatino Linotype" pitchFamily="18" charset="0"/>
              </a:rPr>
              <a:t>c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r>
              <a:rPr lang="en-GB" dirty="0" err="1" smtClean="0">
                <a:latin typeface="Palatino Linotype" pitchFamily="18" charset="0"/>
              </a:rPr>
              <a:t>|</a:t>
            </a:r>
            <a:r>
              <a:rPr lang="en-GB" i="1" dirty="0" err="1" smtClean="0">
                <a:latin typeface="Palatino Linotype" pitchFamily="18" charset="0"/>
              </a:rPr>
              <a:t>w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r>
              <a:rPr lang="en-GB" dirty="0" smtClean="0">
                <a:latin typeface="Palatino Linotype" pitchFamily="18" charset="0"/>
              </a:rPr>
              <a:t>)</a:t>
            </a:r>
          </a:p>
          <a:p>
            <a:pPr lvl="1"/>
            <a:r>
              <a:rPr lang="en-GB" dirty="0" smtClean="0"/>
              <a:t>pixels </a:t>
            </a:r>
            <a:r>
              <a:rPr lang="en-GB" i="1" dirty="0" err="1" smtClean="0">
                <a:latin typeface="Palatino Linotype" pitchFamily="18" charset="0"/>
              </a:rPr>
              <a:t>i</a:t>
            </a:r>
            <a:r>
              <a:rPr lang="en-GB" i="1" dirty="0" smtClean="0">
                <a:latin typeface="Palatino Linotype" pitchFamily="18" charset="0"/>
              </a:rPr>
              <a:t> = </a:t>
            </a:r>
            <a:r>
              <a:rPr lang="en-GB" dirty="0" smtClean="0">
                <a:latin typeface="Palatino Linotype" pitchFamily="18" charset="0"/>
              </a:rPr>
              <a:t>(</a:t>
            </a:r>
            <a:r>
              <a:rPr lang="en-GB" i="1" dirty="0" smtClean="0">
                <a:latin typeface="Palatino Linotype" pitchFamily="18" charset="0"/>
              </a:rPr>
              <a:t>x</a:t>
            </a:r>
            <a:r>
              <a:rPr lang="en-GB" dirty="0" smtClean="0">
                <a:latin typeface="Palatino Linotype" pitchFamily="18" charset="0"/>
              </a:rPr>
              <a:t>, </a:t>
            </a:r>
            <a:r>
              <a:rPr lang="en-GB" i="1" dirty="0" smtClean="0">
                <a:latin typeface="Palatino Linotype" pitchFamily="18" charset="0"/>
              </a:rPr>
              <a:t>y</a:t>
            </a:r>
            <a:r>
              <a:rPr lang="en-GB" dirty="0" smtClean="0">
                <a:latin typeface="Palatino Linotype" pitchFamily="18" charset="0"/>
              </a:rPr>
              <a:t>)</a:t>
            </a:r>
          </a:p>
          <a:p>
            <a:pPr lvl="1"/>
            <a:r>
              <a:rPr lang="en-GB" dirty="0" smtClean="0"/>
              <a:t>body part </a:t>
            </a:r>
            <a:r>
              <a:rPr lang="en-GB" i="1" dirty="0" err="1" smtClean="0">
                <a:latin typeface="Palatino Linotype" pitchFamily="18" charset="0"/>
              </a:rPr>
              <a:t>c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endParaRPr lang="en-GB" dirty="0" smtClean="0">
              <a:latin typeface="Palatino Linotype" pitchFamily="18" charset="0"/>
            </a:endParaRPr>
          </a:p>
          <a:p>
            <a:pPr lvl="1"/>
            <a:r>
              <a:rPr lang="en-GB" dirty="0" smtClean="0"/>
              <a:t>image window </a:t>
            </a:r>
            <a:r>
              <a:rPr lang="en-GB" i="1" dirty="0" err="1" smtClean="0">
                <a:latin typeface="Palatino Linotype" pitchFamily="18" charset="0"/>
              </a:rPr>
              <a:t>w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endParaRPr lang="en-GB" dirty="0" smtClean="0">
              <a:latin typeface="Palatino Linotype" pitchFamily="18" charset="0"/>
            </a:endParaRPr>
          </a:p>
          <a:p>
            <a:pPr>
              <a:buNone/>
            </a:pPr>
            <a:r>
              <a:rPr lang="en-GB" i="1" dirty="0" smtClean="0"/>
              <a:t>	</a:t>
            </a:r>
            <a:endParaRPr lang="en-GB" dirty="0" smtClean="0"/>
          </a:p>
          <a:p>
            <a:r>
              <a:rPr lang="en-GB" dirty="0" smtClean="0"/>
              <a:t>Learn classifier </a:t>
            </a:r>
            <a:r>
              <a:rPr lang="en-GB" dirty="0" smtClean="0">
                <a:latin typeface="Palatino Linotype" pitchFamily="18" charset="0"/>
              </a:rPr>
              <a:t>P(</a:t>
            </a:r>
            <a:r>
              <a:rPr lang="en-GB" i="1" dirty="0" err="1" smtClean="0">
                <a:latin typeface="Palatino Linotype" pitchFamily="18" charset="0"/>
              </a:rPr>
              <a:t>c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r>
              <a:rPr lang="en-GB" dirty="0" err="1" smtClean="0">
                <a:latin typeface="Palatino Linotype" pitchFamily="18" charset="0"/>
              </a:rPr>
              <a:t>|</a:t>
            </a:r>
            <a:r>
              <a:rPr lang="en-GB" i="1" dirty="0" err="1" smtClean="0">
                <a:latin typeface="Palatino Linotype" pitchFamily="18" charset="0"/>
              </a:rPr>
              <a:t>w</a:t>
            </a:r>
            <a:r>
              <a:rPr lang="en-GB" i="1" baseline="-25000" dirty="0" err="1" smtClean="0">
                <a:latin typeface="Palatino Linotype" pitchFamily="18" charset="0"/>
              </a:rPr>
              <a:t>i</a:t>
            </a:r>
            <a:r>
              <a:rPr lang="en-GB" dirty="0" smtClean="0">
                <a:latin typeface="Palatino Linotype" pitchFamily="18" charset="0"/>
              </a:rPr>
              <a:t>)</a:t>
            </a:r>
            <a:r>
              <a:rPr lang="en-GB" dirty="0" smtClean="0"/>
              <a:t> from training data</a:t>
            </a:r>
          </a:p>
          <a:p>
            <a:pPr lvl="1"/>
            <a:r>
              <a:rPr lang="en-GB" dirty="0" smtClean="0"/>
              <a:t>randomized decision forests</a:t>
            </a:r>
          </a:p>
        </p:txBody>
      </p:sp>
      <p:grpSp>
        <p:nvGrpSpPr>
          <p:cNvPr id="10" name="Group 13"/>
          <p:cNvGrpSpPr/>
          <p:nvPr/>
        </p:nvGrpSpPr>
        <p:grpSpPr>
          <a:xfrm>
            <a:off x="5143504" y="2955472"/>
            <a:ext cx="1000132" cy="1000132"/>
            <a:chOff x="6516078" y="1752889"/>
            <a:chExt cx="1000132" cy="1000132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43225" t="10274" r="52458" b="82581"/>
            <a:stretch>
              <a:fillRect/>
            </a:stretch>
          </p:blipFill>
          <p:spPr bwMode="auto">
            <a:xfrm>
              <a:off x="6516078" y="1752889"/>
              <a:ext cx="1000132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5" name="Plus 4"/>
            <p:cNvSpPr/>
            <p:nvPr/>
          </p:nvSpPr>
          <p:spPr>
            <a:xfrm>
              <a:off x="6829760" y="2060221"/>
              <a:ext cx="385460" cy="385460"/>
            </a:xfrm>
            <a:prstGeom prst="mathPlus">
              <a:avLst>
                <a:gd name="adj1" fmla="val 12381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01295" y="2955472"/>
            <a:ext cx="1000132" cy="1000132"/>
            <a:chOff x="5373070" y="1752889"/>
            <a:chExt cx="1000132" cy="1000132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47721" t="9412" r="47961" b="83442"/>
            <a:stretch>
              <a:fillRect/>
            </a:stretch>
          </p:blipFill>
          <p:spPr bwMode="auto">
            <a:xfrm>
              <a:off x="5373070" y="1752889"/>
              <a:ext cx="1000132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7" name="Plus 6"/>
            <p:cNvSpPr/>
            <p:nvPr/>
          </p:nvSpPr>
          <p:spPr>
            <a:xfrm>
              <a:off x="5680406" y="2060225"/>
              <a:ext cx="385460" cy="385460"/>
            </a:xfrm>
            <a:prstGeom prst="mathPlus">
              <a:avLst>
                <a:gd name="adj1" fmla="val 12381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659086" y="2955472"/>
            <a:ext cx="1000132" cy="1000132"/>
            <a:chOff x="7659086" y="1752889"/>
            <a:chExt cx="1000132" cy="100013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51114" t="17579" r="44569" b="75275"/>
            <a:stretch>
              <a:fillRect/>
            </a:stretch>
          </p:blipFill>
          <p:spPr bwMode="auto">
            <a:xfrm>
              <a:off x="7659086" y="1752889"/>
              <a:ext cx="1000132" cy="1000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</p:pic>
        <p:sp>
          <p:nvSpPr>
            <p:cNvPr id="9" name="Plus 8"/>
            <p:cNvSpPr/>
            <p:nvPr/>
          </p:nvSpPr>
          <p:spPr>
            <a:xfrm>
              <a:off x="7966422" y="2060225"/>
              <a:ext cx="385460" cy="385460"/>
            </a:xfrm>
            <a:prstGeom prst="mathPlus">
              <a:avLst>
                <a:gd name="adj1" fmla="val 12381"/>
              </a:avLst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5281153" y="3977186"/>
            <a:ext cx="3316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dirty="0" smtClean="0"/>
              <a:t>example image windows</a:t>
            </a:r>
          </a:p>
          <a:p>
            <a:pPr algn="ctr"/>
            <a:r>
              <a:rPr lang="en-GB" sz="2000" i="1" dirty="0" smtClean="0"/>
              <a:t>window moves with classifier</a:t>
            </a:r>
            <a:endParaRPr lang="en-GB" sz="2000" i="1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 l="41554" t="7371" r="41883" b="72169"/>
          <a:stretch>
            <a:fillRect/>
          </a:stretch>
        </p:blipFill>
        <p:spPr bwMode="auto">
          <a:xfrm>
            <a:off x="6143636" y="1367017"/>
            <a:ext cx="1631604" cy="121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Arrow Connector 15"/>
          <p:cNvCxnSpPr/>
          <p:nvPr/>
        </p:nvCxnSpPr>
        <p:spPr>
          <a:xfrm rot="5400000">
            <a:off x="5409222" y="1902998"/>
            <a:ext cx="1286822" cy="818126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6315139" y="2262826"/>
            <a:ext cx="1278868" cy="106424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327901" y="2227467"/>
            <a:ext cx="831251" cy="728005"/>
          </a:xfrm>
          <a:prstGeom prst="straightConnector1">
            <a:avLst/>
          </a:prstGeom>
          <a:ln w="19050">
            <a:solidFill>
              <a:schemeClr val="tx1"/>
            </a:solidFill>
            <a:prstDash val="lgDash"/>
            <a:tailEnd type="arrow"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84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1600200"/>
            <a:ext cx="7800974" cy="288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09800" y="4800600"/>
                <a:ext cx="4826000" cy="58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pt-BR" sz="200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BR" sz="2000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/>
                          </a:rPr>
                          <m:t>, </m:t>
                        </m:r>
                        <m:r>
                          <a:rPr lang="pt-BR" sz="200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pt-BR" sz="200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pt-BR" sz="20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pt-BR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𝑢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000" dirty="0" smtClean="0"/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𝐼</m:t>
                        </m:r>
                      </m:sub>
                    </m:sSub>
                    <m:d>
                      <m:dPr>
                        <m:ctrlPr>
                          <a:rPr lang="pt-BR" sz="200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sz="2000" b="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/>
                              </a:rPr>
                              <m:t>𝑣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/>
                                  </a:rPr>
                                  <m:t>𝐼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800600"/>
                <a:ext cx="4826000" cy="58195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133600" y="5736088"/>
                <a:ext cx="7732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5736088"/>
                <a:ext cx="773224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2743200" y="5736088"/>
            <a:ext cx="278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depth of pixel x in image 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162236" y="6107668"/>
                <a:ext cx="10281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𝜃</m:t>
                    </m:r>
                  </m:oMath>
                </a14:m>
                <a:r>
                  <a:rPr lang="en-US" dirty="0" smtClean="0"/>
                  <a:t> = </a:t>
                </a:r>
                <a:r>
                  <a:rPr lang="en-US" dirty="0" smtClean="0">
                    <a:latin typeface="Cambria Math" pitchFamily="18" charset="0"/>
                    <a:ea typeface="Cambria Math" pitchFamily="18" charset="0"/>
                  </a:rPr>
                  <a:t>(</a:t>
                </a:r>
                <a:r>
                  <a:rPr lang="en-US" i="1" dirty="0" err="1" smtClean="0">
                    <a:latin typeface="Cambria Math" pitchFamily="18" charset="0"/>
                    <a:ea typeface="Cambria Math" pitchFamily="18" charset="0"/>
                  </a:rPr>
                  <a:t>u,v</a:t>
                </a:r>
                <a:r>
                  <a:rPr lang="en-US" dirty="0" smtClean="0">
                    <a:latin typeface="Cambria Math" pitchFamily="18" charset="0"/>
                    <a:ea typeface="Cambria Math" pitchFamily="18" charset="0"/>
                  </a:rPr>
                  <a:t>)</a:t>
                </a:r>
                <a:endParaRPr lang="en-US" dirty="0">
                  <a:latin typeface="Cambria Math" pitchFamily="18" charset="0"/>
                  <a:ea typeface="Cambria Math" pitchFamily="18" charset="0"/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236" y="6107668"/>
                <a:ext cx="1028167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11475" r="-47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3048000" y="6105420"/>
            <a:ext cx="376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parameter describing </a:t>
            </a:r>
            <a:r>
              <a:rPr lang="en-US" dirty="0" err="1" smtClean="0"/>
              <a:t>offets</a:t>
            </a:r>
            <a:r>
              <a:rPr lang="en-US" dirty="0" smtClean="0"/>
              <a:t>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u</a:t>
            </a:r>
            <a:r>
              <a:rPr lang="en-US" dirty="0" smtClean="0"/>
              <a:t> and </a:t>
            </a:r>
            <a:r>
              <a:rPr lang="en-US" i="1" dirty="0" smtClean="0">
                <a:latin typeface="Cambria Math" pitchFamily="18" charset="0"/>
                <a:ea typeface="Cambria Math" pitchFamily="18" charset="0"/>
              </a:rPr>
              <a:t>v</a:t>
            </a:r>
            <a:endParaRPr lang="en-US" i="1" dirty="0">
              <a:latin typeface="Cambria Math" pitchFamily="18" charset="0"/>
              <a:ea typeface="Cambria Math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116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GB" dirty="0" smtClean="0"/>
              <a:t>From </a:t>
            </a:r>
            <a:r>
              <a:rPr lang="en-GB" dirty="0"/>
              <a:t>b</a:t>
            </a:r>
            <a:r>
              <a:rPr lang="en-GB" dirty="0" smtClean="0"/>
              <a:t>ody parts to joint positions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657600"/>
            <a:ext cx="8229600" cy="2518082"/>
          </a:xfrm>
          <a:noFill/>
        </p:spPr>
        <p:txBody>
          <a:bodyPr>
            <a:normAutofit/>
          </a:bodyPr>
          <a:lstStyle/>
          <a:p>
            <a:r>
              <a:rPr lang="en-GB" dirty="0" smtClean="0"/>
              <a:t>Compute 3D centroids for all parts </a:t>
            </a:r>
          </a:p>
          <a:p>
            <a:r>
              <a:rPr lang="en-US" dirty="0"/>
              <a:t>Generates </a:t>
            </a:r>
            <a:r>
              <a:rPr lang="en-US" dirty="0" smtClean="0"/>
              <a:t>(position, confidence)/part</a:t>
            </a:r>
          </a:p>
          <a:p>
            <a:r>
              <a:rPr lang="en-US" dirty="0" smtClean="0"/>
              <a:t>Multiple </a:t>
            </a:r>
            <a:r>
              <a:rPr lang="en-US" dirty="0"/>
              <a:t>proposals for each body </a:t>
            </a:r>
            <a:r>
              <a:rPr lang="en-US" dirty="0" smtClean="0"/>
              <a:t>part</a:t>
            </a:r>
            <a:endParaRPr lang="en-US" dirty="0"/>
          </a:p>
          <a:p>
            <a:r>
              <a:rPr lang="en-US" dirty="0" smtClean="0"/>
              <a:t>Done on GPU</a:t>
            </a:r>
            <a:endParaRPr lang="en-GB" dirty="0" smtClean="0"/>
          </a:p>
          <a:p>
            <a:pPr>
              <a:buNone/>
            </a:pPr>
            <a:endParaRPr lang="en-GB" dirty="0" smtClean="0"/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3" cstate="print"/>
          <a:srcRect l="21978" t="49089" r="64447" b="23567"/>
          <a:stretch>
            <a:fillRect/>
          </a:stretch>
        </p:blipFill>
        <p:spPr bwMode="auto">
          <a:xfrm>
            <a:off x="5391134" y="1295400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1752901" y="1327743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32</a:t>
            </a:fld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4343400" y="2061168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5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joints positions to 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6334" y="3371850"/>
            <a:ext cx="6877066" cy="3257550"/>
          </a:xfrm>
        </p:spPr>
        <p:txBody>
          <a:bodyPr>
            <a:normAutofit/>
          </a:bodyPr>
          <a:lstStyle/>
          <a:p>
            <a:r>
              <a:rPr lang="en-US" dirty="0" smtClean="0"/>
              <a:t>Tree </a:t>
            </a:r>
            <a:r>
              <a:rPr lang="en-US" dirty="0"/>
              <a:t>model of </a:t>
            </a:r>
            <a:r>
              <a:rPr lang="en-US" dirty="0" smtClean="0"/>
              <a:t>skeleton topology</a:t>
            </a:r>
            <a:endParaRPr lang="en-US" dirty="0"/>
          </a:p>
          <a:p>
            <a:r>
              <a:rPr lang="en-US" dirty="0"/>
              <a:t>Has cost terms for:</a:t>
            </a:r>
          </a:p>
          <a:p>
            <a:pPr lvl="1"/>
            <a:r>
              <a:rPr lang="en-US" dirty="0"/>
              <a:t>Distances between connected parts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relative to </a:t>
            </a:r>
            <a:r>
              <a:rPr lang="en-US" dirty="0" smtClean="0"/>
              <a:t>“</a:t>
            </a:r>
            <a:r>
              <a:rPr lang="en-US" dirty="0"/>
              <a:t>body size”)</a:t>
            </a:r>
          </a:p>
          <a:p>
            <a:pPr lvl="1"/>
            <a:r>
              <a:rPr lang="en-US" dirty="0" smtClean="0"/>
              <a:t>Bone proximity to body parts</a:t>
            </a:r>
            <a:endParaRPr lang="en-US" dirty="0"/>
          </a:p>
          <a:p>
            <a:pPr lvl="1"/>
            <a:r>
              <a:rPr lang="en-US" dirty="0"/>
              <a:t>Motion terms for smoothness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 l="21978" t="49089" r="64447" b="23567"/>
          <a:stretch>
            <a:fillRect/>
          </a:stretch>
        </p:blipFill>
        <p:spPr bwMode="auto">
          <a:xfrm>
            <a:off x="2057400" y="1371600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ight Arrow 5"/>
          <p:cNvSpPr/>
          <p:nvPr/>
        </p:nvSpPr>
        <p:spPr>
          <a:xfrm>
            <a:off x="4343400" y="2057400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978" t="49089" r="64447" b="23567"/>
          <a:stretch>
            <a:fillRect/>
          </a:stretch>
        </p:blipFill>
        <p:spPr bwMode="auto">
          <a:xfrm>
            <a:off x="5181600" y="1371600"/>
            <a:ext cx="2000266" cy="20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5486400" y="1752599"/>
            <a:ext cx="76200" cy="457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62600" y="2057399"/>
            <a:ext cx="358597" cy="114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6181733" y="1904999"/>
            <a:ext cx="1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400800" y="2057399"/>
            <a:ext cx="304801" cy="2667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705600" y="1981199"/>
            <a:ext cx="228601" cy="3429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181732" y="1676400"/>
            <a:ext cx="66668" cy="228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5921197" y="1981199"/>
            <a:ext cx="278267" cy="76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019800" y="3048001"/>
            <a:ext cx="0" cy="3238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019800" y="2819400"/>
            <a:ext cx="159136" cy="2285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324600" y="3047999"/>
            <a:ext cx="0" cy="3238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199464" y="2831283"/>
            <a:ext cx="125136" cy="21671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6199464" y="1981199"/>
            <a:ext cx="201336" cy="762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14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78" b="95578" l="9748" r="89794">
                        <a14:foregroundMark x1="39450" y1="15977" x2="39450" y2="15977"/>
                        <a14:foregroundMark x1="67202" y1="15977" x2="67202" y2="15977"/>
                        <a14:foregroundMark x1="39220" y1="58203" x2="39220" y2="58203"/>
                        <a14:foregroundMark x1="66858" y1="64194" x2="66858" y2="64194"/>
                        <a14:foregroundMark x1="37615" y1="76605" x2="37615" y2="76605"/>
                        <a14:foregroundMark x1="65940" y1="91298" x2="65940" y2="91298"/>
                        <a14:backgroundMark x1="4243" y1="7703" x2="4243" y2="7703"/>
                        <a14:backgroundMark x1="27867" y1="36519" x2="27867" y2="36519"/>
                        <a14:backgroundMark x1="52867" y1="64907" x2="52867" y2="64907"/>
                        <a14:backgroundMark x1="54014" y1="56919" x2="54014" y2="56919"/>
                        <a14:backgroundMark x1="52982" y1="13980" x2="52982" y2="13980"/>
                        <a14:backgroundMark x1="54472" y1="26676" x2="54472" y2="26676"/>
                        <a14:backgroundMark x1="55619" y1="34522" x2="55619" y2="34522"/>
                        <a14:backgroundMark x1="56193" y1="44936" x2="56193" y2="44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526" t="4766" r="22644" b="2133"/>
          <a:stretch/>
        </p:blipFill>
        <p:spPr bwMode="auto">
          <a:xfrm>
            <a:off x="4187797" y="430306"/>
            <a:ext cx="3972647" cy="621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7" name="Oval 86"/>
          <p:cNvSpPr/>
          <p:nvPr/>
        </p:nvSpPr>
        <p:spPr>
          <a:xfrm>
            <a:off x="7224227" y="907896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188993" y="1614345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100926" y="1826266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130285" y="2587002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335606" y="3463304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529900" y="3862441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048846" y="2635436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201200" y="3257891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096469" y="4705658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7079895" y="6048407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18919" y="6275828"/>
            <a:ext cx="141915" cy="1419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8" idx="6"/>
            <a:endCxn id="99" idx="1"/>
          </p:cNvCxnSpPr>
          <p:nvPr/>
        </p:nvCxnSpPr>
        <p:spPr>
          <a:xfrm>
            <a:off x="7221810" y="6119365"/>
            <a:ext cx="517892" cy="177246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7" idx="4"/>
            <a:endCxn id="98" idx="0"/>
          </p:cNvCxnSpPr>
          <p:nvPr/>
        </p:nvCxnSpPr>
        <p:spPr>
          <a:xfrm flipH="1">
            <a:off x="7150853" y="4847573"/>
            <a:ext cx="16574" cy="1200834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96" idx="4"/>
            <a:endCxn id="97" idx="0"/>
          </p:cNvCxnSpPr>
          <p:nvPr/>
        </p:nvCxnSpPr>
        <p:spPr>
          <a:xfrm flipH="1">
            <a:off x="7167427" y="3399806"/>
            <a:ext cx="104731" cy="1305852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5" idx="4"/>
            <a:endCxn id="96" idx="0"/>
          </p:cNvCxnSpPr>
          <p:nvPr/>
        </p:nvCxnSpPr>
        <p:spPr>
          <a:xfrm>
            <a:off x="7119804" y="2777351"/>
            <a:ext cx="152354" cy="48054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88" idx="3"/>
            <a:endCxn id="95" idx="0"/>
          </p:cNvCxnSpPr>
          <p:nvPr/>
        </p:nvCxnSpPr>
        <p:spPr>
          <a:xfrm flipH="1">
            <a:off x="7119804" y="1735477"/>
            <a:ext cx="89972" cy="899959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88" idx="2"/>
            <a:endCxn id="89" idx="2"/>
          </p:cNvCxnSpPr>
          <p:nvPr/>
        </p:nvCxnSpPr>
        <p:spPr>
          <a:xfrm flipH="1">
            <a:off x="7100926" y="1685303"/>
            <a:ext cx="88067" cy="21192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89" idx="4"/>
            <a:endCxn id="92" idx="0"/>
          </p:cNvCxnSpPr>
          <p:nvPr/>
        </p:nvCxnSpPr>
        <p:spPr>
          <a:xfrm>
            <a:off x="7171884" y="1968181"/>
            <a:ext cx="29359" cy="61882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92" idx="4"/>
            <a:endCxn id="93" idx="0"/>
          </p:cNvCxnSpPr>
          <p:nvPr/>
        </p:nvCxnSpPr>
        <p:spPr>
          <a:xfrm>
            <a:off x="7201243" y="2728917"/>
            <a:ext cx="205321" cy="734387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3" idx="4"/>
            <a:endCxn id="94" idx="1"/>
          </p:cNvCxnSpPr>
          <p:nvPr/>
        </p:nvCxnSpPr>
        <p:spPr>
          <a:xfrm>
            <a:off x="7406564" y="3605219"/>
            <a:ext cx="144119" cy="278005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7" idx="4"/>
            <a:endCxn id="88" idx="0"/>
          </p:cNvCxnSpPr>
          <p:nvPr/>
        </p:nvCxnSpPr>
        <p:spPr>
          <a:xfrm flipH="1">
            <a:off x="7259951" y="1049811"/>
            <a:ext cx="35234" cy="564534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5288645" y="956961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6208" y="1477657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035010" y="1690346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941259" y="2573472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111252" y="3330294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344850" y="3912681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344393" y="2587328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296156" y="3392341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004814" y="4826450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4955298" y="6035156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67114" y="6296611"/>
            <a:ext cx="141915" cy="14191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stCxn id="79" idx="6"/>
            <a:endCxn id="80" idx="1"/>
          </p:cNvCxnSpPr>
          <p:nvPr/>
        </p:nvCxnSpPr>
        <p:spPr>
          <a:xfrm>
            <a:off x="5097213" y="6106114"/>
            <a:ext cx="290684" cy="21128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7" idx="4"/>
            <a:endCxn id="79" idx="0"/>
          </p:cNvCxnSpPr>
          <p:nvPr/>
        </p:nvCxnSpPr>
        <p:spPr>
          <a:xfrm flipH="1">
            <a:off x="5026256" y="4968365"/>
            <a:ext cx="49516" cy="106679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6" idx="4"/>
            <a:endCxn id="77" idx="0"/>
          </p:cNvCxnSpPr>
          <p:nvPr/>
        </p:nvCxnSpPr>
        <p:spPr>
          <a:xfrm flipH="1">
            <a:off x="5075772" y="3534256"/>
            <a:ext cx="291342" cy="129219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4" idx="4"/>
            <a:endCxn id="76" idx="0"/>
          </p:cNvCxnSpPr>
          <p:nvPr/>
        </p:nvCxnSpPr>
        <p:spPr>
          <a:xfrm flipH="1">
            <a:off x="5367114" y="2729243"/>
            <a:ext cx="48237" cy="6630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67" idx="3"/>
            <a:endCxn id="74" idx="0"/>
          </p:cNvCxnSpPr>
          <p:nvPr/>
        </p:nvCxnSpPr>
        <p:spPr>
          <a:xfrm>
            <a:off x="5146991" y="1598789"/>
            <a:ext cx="268360" cy="98853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075772" y="1766745"/>
            <a:ext cx="70957" cy="794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9" idx="4"/>
            <a:endCxn id="70" idx="0"/>
          </p:cNvCxnSpPr>
          <p:nvPr/>
        </p:nvCxnSpPr>
        <p:spPr>
          <a:xfrm flipH="1">
            <a:off x="5012217" y="1832261"/>
            <a:ext cx="93751" cy="7412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70" idx="4"/>
            <a:endCxn id="71" idx="0"/>
          </p:cNvCxnSpPr>
          <p:nvPr/>
        </p:nvCxnSpPr>
        <p:spPr>
          <a:xfrm>
            <a:off x="5012217" y="2715387"/>
            <a:ext cx="169993" cy="61490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1" idx="4"/>
            <a:endCxn id="73" idx="1"/>
          </p:cNvCxnSpPr>
          <p:nvPr/>
        </p:nvCxnSpPr>
        <p:spPr>
          <a:xfrm>
            <a:off x="5182210" y="3472209"/>
            <a:ext cx="183423" cy="46125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66" idx="4"/>
            <a:endCxn id="67" idx="0"/>
          </p:cNvCxnSpPr>
          <p:nvPr/>
        </p:nvCxnSpPr>
        <p:spPr>
          <a:xfrm flipH="1">
            <a:off x="5197166" y="1098876"/>
            <a:ext cx="162437" cy="37878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295237"/>
            <a:ext cx="4114800" cy="1800236"/>
          </a:xfrm>
        </p:spPr>
        <p:txBody>
          <a:bodyPr>
            <a:normAutofit/>
          </a:bodyPr>
          <a:lstStyle/>
          <a:p>
            <a:r>
              <a:rPr lang="en-US" dirty="0" smtClean="0"/>
              <a:t>Where is </a:t>
            </a:r>
            <a:br>
              <a:rPr lang="en-US" dirty="0" smtClean="0"/>
            </a:br>
            <a:r>
              <a:rPr lang="en-US" dirty="0" smtClean="0"/>
              <a:t>the skeleton?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The Body Parts Classifier from a Mountain of Data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35</a:t>
            </a:fld>
            <a:endParaRPr lang="en-US"/>
          </a:p>
        </p:txBody>
      </p:sp>
      <p:pic>
        <p:nvPicPr>
          <p:cNvPr id="2050" name="Picture 2" descr="C:\Users\mbudiu\AppData\Local\Microsoft\Windows\Temporary Internet Files\Content.IE5\7Q8VXV76\MP900402692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81000"/>
            <a:ext cx="4038600" cy="399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65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 descr="C:\Users\mbudiu\Pictures\US_Prd_Gbl_Xbox360_Elite_Syste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562600"/>
            <a:ext cx="1066800" cy="1066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from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5400000">
            <a:off x="4780675" y="4117367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/>
          <p:cNvSpPr/>
          <p:nvPr/>
        </p:nvSpPr>
        <p:spPr>
          <a:xfrm>
            <a:off x="4076700" y="48768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3542425" y="3581400"/>
            <a:ext cx="2788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examples</a:t>
            </a:r>
            <a:endParaRPr lang="en-US" sz="2800" dirty="0"/>
          </a:p>
        </p:txBody>
      </p:sp>
      <p:sp>
        <p:nvSpPr>
          <p:cNvPr id="127" name="TextBox 126"/>
          <p:cNvSpPr txBox="1"/>
          <p:nvPr/>
        </p:nvSpPr>
        <p:spPr>
          <a:xfrm>
            <a:off x="2691403" y="4165839"/>
            <a:ext cx="2242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Machine learning</a:t>
            </a:r>
            <a:endParaRPr lang="en-US" sz="2000" dirty="0"/>
          </a:p>
        </p:txBody>
      </p:sp>
      <p:sp>
        <p:nvSpPr>
          <p:cNvPr id="133" name="Right Arrow 132"/>
          <p:cNvSpPr/>
          <p:nvPr/>
        </p:nvSpPr>
        <p:spPr>
          <a:xfrm>
            <a:off x="3429000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6117859" y="5105400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686298" y="1508607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5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1752600" y="1508607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6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760052" y="16764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1826354" y="16764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8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933962" y="17526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0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000264" y="17526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1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4954921" y="19050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2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021223" y="19050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8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095880" y="1914088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9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162182" y="1914088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0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143498" y="1961093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1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209800" y="1961093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2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246614" y="2057400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3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312916" y="2057400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4" name="Picture 5"/>
          <p:cNvPicPr>
            <a:picLocks noChangeAspect="1" noChangeArrowheads="1"/>
          </p:cNvPicPr>
          <p:nvPr/>
        </p:nvPicPr>
        <p:blipFill>
          <a:blip r:embed="rId3" cstate="print"/>
          <a:srcRect l="43148" t="49089" r="43277" b="23567"/>
          <a:stretch>
            <a:fillRect/>
          </a:stretch>
        </p:blipFill>
        <p:spPr bwMode="auto">
          <a:xfrm>
            <a:off x="5295898" y="2190736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5" name="Picture 5"/>
          <p:cNvPicPr>
            <a:picLocks noChangeAspect="1" noChangeArrowheads="1"/>
          </p:cNvPicPr>
          <p:nvPr/>
        </p:nvPicPr>
        <p:blipFill>
          <a:blip r:embed="rId3" cstate="print"/>
          <a:srcRect l="42879" t="15755" r="43546" b="56901"/>
          <a:stretch>
            <a:fillRect/>
          </a:stretch>
        </p:blipFill>
        <p:spPr bwMode="auto">
          <a:xfrm>
            <a:off x="2362200" y="2190736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167" name="Group 9"/>
          <p:cNvGrpSpPr/>
          <p:nvPr/>
        </p:nvGrpSpPr>
        <p:grpSpPr>
          <a:xfrm>
            <a:off x="1826353" y="4565948"/>
            <a:ext cx="6356363" cy="1994029"/>
            <a:chOff x="-10495533" y="-4143428"/>
            <a:chExt cx="7315637" cy="2461460"/>
          </a:xfrm>
        </p:grpSpPr>
        <p:pic>
          <p:nvPicPr>
            <p:cNvPr id="17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9141" t="23491" r="82265" b="54527"/>
            <a:stretch>
              <a:fillRect/>
            </a:stretch>
          </p:blipFill>
          <p:spPr bwMode="auto">
            <a:xfrm>
              <a:off x="-10495533" y="-4143428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42761" t="23491" r="48645" b="54527"/>
            <a:stretch>
              <a:fillRect/>
            </a:stretch>
          </p:blipFill>
          <p:spPr bwMode="auto">
            <a:xfrm>
              <a:off x="-4751532" y="-4110884"/>
              <a:ext cx="1571636" cy="2428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943494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2" grpId="0" animBg="1"/>
      <p:bldP spid="124" grpId="0" animBg="1"/>
      <p:bldP spid="126" grpId="0"/>
      <p:bldP spid="127" grpId="0"/>
      <p:bldP spid="133" grpId="0" animBg="1"/>
      <p:bldP spid="1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Cluster-based training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10" name="Right Arrow 109"/>
          <p:cNvSpPr/>
          <p:nvPr/>
        </p:nvSpPr>
        <p:spPr>
          <a:xfrm>
            <a:off x="5566412" y="2225188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ounded Rectangle 110"/>
          <p:cNvSpPr/>
          <p:nvPr/>
        </p:nvSpPr>
        <p:spPr>
          <a:xfrm>
            <a:off x="6572264" y="1981200"/>
            <a:ext cx="18288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Classifier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721818" y="3348335"/>
            <a:ext cx="2418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examples</a:t>
            </a:r>
            <a:endParaRPr lang="en-US" sz="2400" dirty="0"/>
          </a:p>
        </p:txBody>
      </p:sp>
      <p:sp>
        <p:nvSpPr>
          <p:cNvPr id="125" name="Rectangle 124"/>
          <p:cNvSpPr/>
          <p:nvPr/>
        </p:nvSpPr>
        <p:spPr>
          <a:xfrm>
            <a:off x="4667264" y="4495800"/>
            <a:ext cx="26670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Dryad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4667264" y="3962400"/>
            <a:ext cx="2667000" cy="381000"/>
          </a:xfrm>
          <a:prstGeom prst="rect">
            <a:avLst/>
          </a:prstGeom>
          <a:solidFill>
            <a:srgbClr val="FFCCFF"/>
          </a:solidFill>
          <a:ln>
            <a:solidFill>
              <a:srgbClr val="FF99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DryadLINQ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9" name="Group 127"/>
          <p:cNvGrpSpPr/>
          <p:nvPr/>
        </p:nvGrpSpPr>
        <p:grpSpPr>
          <a:xfrm>
            <a:off x="4667264" y="4953000"/>
            <a:ext cx="2667000" cy="1143001"/>
            <a:chOff x="1219200" y="4343400"/>
            <a:chExt cx="6667043" cy="2514601"/>
          </a:xfrm>
        </p:grpSpPr>
        <p:pic>
          <p:nvPicPr>
            <p:cNvPr id="129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19200" y="43434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0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1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56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2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338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3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20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4102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8400" y="43434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13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86600" y="4343400"/>
              <a:ext cx="799643" cy="2514600"/>
            </a:xfrm>
            <a:prstGeom prst="rect">
              <a:avLst/>
            </a:prstGeom>
            <a:noFill/>
          </p:spPr>
        </p:pic>
      </p:grpSp>
      <p:sp>
        <p:nvSpPr>
          <p:cNvPr id="124" name="Rectangle 123"/>
          <p:cNvSpPr/>
          <p:nvPr/>
        </p:nvSpPr>
        <p:spPr>
          <a:xfrm>
            <a:off x="4667264" y="3429000"/>
            <a:ext cx="2667000" cy="38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Machine  learning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2857498" y="1285868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914400" y="1285868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2931252" y="14536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988154" y="14536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9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105162" y="15298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0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162064" y="15298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1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126121" y="16822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183023" y="16822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3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267080" y="1691349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4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323982" y="1691349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5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314698" y="1738354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6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371600" y="1738354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7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417814" y="1834661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8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474716" y="1834661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9" name="Picture 5"/>
          <p:cNvPicPr>
            <a:picLocks noChangeAspect="1" noChangeArrowheads="1"/>
          </p:cNvPicPr>
          <p:nvPr/>
        </p:nvPicPr>
        <p:blipFill>
          <a:blip r:embed="rId4" cstate="print"/>
          <a:srcRect l="43148" t="49089" r="43277" b="23567"/>
          <a:stretch>
            <a:fillRect/>
          </a:stretch>
        </p:blipFill>
        <p:spPr bwMode="auto">
          <a:xfrm>
            <a:off x="3467098" y="1967997"/>
            <a:ext cx="1390665" cy="139065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0" name="Picture 5"/>
          <p:cNvPicPr>
            <a:picLocks noChangeAspect="1" noChangeArrowheads="1"/>
          </p:cNvPicPr>
          <p:nvPr/>
        </p:nvPicPr>
        <p:blipFill>
          <a:blip r:embed="rId4" cstate="print"/>
          <a:srcRect l="42879" t="15755" r="43546" b="56901"/>
          <a:stretch>
            <a:fillRect/>
          </a:stretch>
        </p:blipFill>
        <p:spPr bwMode="auto">
          <a:xfrm>
            <a:off x="1524000" y="1967997"/>
            <a:ext cx="1390664" cy="1390664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3" name="Rectangle 112"/>
          <p:cNvSpPr/>
          <p:nvPr/>
        </p:nvSpPr>
        <p:spPr>
          <a:xfrm>
            <a:off x="92788" y="4363330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&gt; Millions of input frames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 smtClean="0"/>
              <a:t>&gt; 10</a:t>
            </a:r>
            <a:r>
              <a:rPr lang="en-US" sz="2400" baseline="30000" dirty="0" smtClean="0"/>
              <a:t>20</a:t>
            </a:r>
            <a:r>
              <a:rPr lang="en-US" sz="2400" dirty="0" smtClean="0"/>
              <a:t> objects manipulated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Sparse, multi-dimensional </a:t>
            </a:r>
            <a:r>
              <a:rPr lang="en-US" sz="2400" dirty="0" smtClean="0"/>
              <a:t>data</a:t>
            </a:r>
            <a:endParaRPr lang="en-US" sz="2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/>
              <a:t>Complex </a:t>
            </a:r>
            <a:r>
              <a:rPr lang="en-US" sz="2400" dirty="0" err="1" smtClean="0"/>
              <a:t>datatypes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(images</a:t>
            </a:r>
            <a:r>
              <a:rPr lang="en-US" sz="2400" dirty="0"/>
              <a:t>, video, matrices, etc.)</a:t>
            </a:r>
          </a:p>
        </p:txBody>
      </p:sp>
    </p:spTree>
    <p:extLst>
      <p:ext uri="{BB962C8B-B14F-4D97-AF65-F5344CB8AC3E}">
        <p14:creationId xmlns:p14="http://schemas.microsoft.com/office/powerpoint/2010/main" val="31113516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1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3657600"/>
            <a:ext cx="8610600" cy="6858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Execution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28600" y="1752600"/>
            <a:ext cx="8610600" cy="685800"/>
          </a:xfrm>
          <a:prstGeom prst="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Application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Data-Parallel Computation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z="1100" smtClean="0"/>
              <a:pPr/>
              <a:t>38</a:t>
            </a:fld>
            <a:endParaRPr lang="en-US" sz="1100"/>
          </a:p>
        </p:txBody>
      </p:sp>
      <p:sp>
        <p:nvSpPr>
          <p:cNvPr id="4" name="Rectangle 3"/>
          <p:cNvSpPr/>
          <p:nvPr/>
        </p:nvSpPr>
        <p:spPr>
          <a:xfrm>
            <a:off x="228600" y="4572000"/>
            <a:ext cx="8610600" cy="685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Storage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2743200"/>
            <a:ext cx="8610600" cy="685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tx1"/>
                </a:solidFill>
              </a:rPr>
              <a:t>Language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981200" y="2667000"/>
            <a:ext cx="1676400" cy="2819400"/>
          </a:xfrm>
          <a:prstGeom prst="roundRect">
            <a:avLst>
              <a:gd name="adj" fmla="val 10898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Parallel	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Databases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338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Map-Reduce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338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GFS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err="1" smtClean="0">
                <a:solidFill>
                  <a:schemeClr val="tx1"/>
                </a:solidFill>
              </a:rPr>
              <a:t>BigTable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9000" y="44958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Cosmos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Azure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SQL Server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39000" y="3505200"/>
            <a:ext cx="15240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239000" y="2667000"/>
            <a:ext cx="1524000" cy="8382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DryadLINQ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Scope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733800" y="2667000"/>
            <a:ext cx="1676400" cy="381000"/>
          </a:xfrm>
          <a:prstGeom prst="roundRect">
            <a:avLst>
              <a:gd name="adj" fmla="val 20206"/>
            </a:avLst>
          </a:prstGeom>
          <a:solidFill>
            <a:srgbClr val="C0C0C0">
              <a:alpha val="50196"/>
            </a:srgb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Sawzall,FlumeJava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486400" y="3048000"/>
            <a:ext cx="1676400" cy="1447800"/>
          </a:xfrm>
          <a:prstGeom prst="roundRect">
            <a:avLst>
              <a:gd name="adj" fmla="val 10321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Hadoop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86400" y="4495800"/>
            <a:ext cx="1676400" cy="990600"/>
          </a:xfrm>
          <a:prstGeom prst="roundRect">
            <a:avLst/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HDFS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S3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486400" y="2667000"/>
            <a:ext cx="1676400" cy="381000"/>
          </a:xfrm>
          <a:prstGeom prst="roundRect">
            <a:avLst>
              <a:gd name="adj" fmla="val 26999"/>
            </a:avLst>
          </a:prstGeom>
          <a:solidFill>
            <a:srgbClr val="C0C0C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Pig, Hive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90800" y="2362200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019800" y="236220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≈SQL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67600" y="2362200"/>
            <a:ext cx="112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LINQ, SQL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88707" y="2362200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Sawzall</a:t>
            </a:r>
            <a:r>
              <a:rPr lang="en-US" dirty="0" smtClean="0"/>
              <a:t>,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2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4" grpId="0" animBg="1"/>
      <p:bldP spid="16" grpId="0" animBg="1"/>
      <p:bldP spid="17" grpId="0" animBg="1"/>
      <p:bldP spid="21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ounded Rectangle 142"/>
          <p:cNvSpPr/>
          <p:nvPr/>
        </p:nvSpPr>
        <p:spPr>
          <a:xfrm>
            <a:off x="152400" y="3429000"/>
            <a:ext cx="8839200" cy="3276600"/>
          </a:xfrm>
          <a:prstGeom prst="roundRect">
            <a:avLst>
              <a:gd name="adj" fmla="val 11195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ounded Rectangle 141"/>
          <p:cNvSpPr/>
          <p:nvPr/>
        </p:nvSpPr>
        <p:spPr>
          <a:xfrm>
            <a:off x="152400" y="990600"/>
            <a:ext cx="8839200" cy="2362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Dryad = 2-D Piping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229600" cy="4754563"/>
          </a:xfrm>
        </p:spPr>
        <p:txBody>
          <a:bodyPr/>
          <a:lstStyle/>
          <a:p>
            <a:r>
              <a:rPr lang="en-US" dirty="0" smtClean="0"/>
              <a:t>Unix Pipes: 1-D</a:t>
            </a:r>
          </a:p>
          <a:p>
            <a:pPr>
              <a:buNone/>
            </a:pPr>
            <a:r>
              <a:rPr lang="en-US" dirty="0" smtClean="0"/>
              <a:t>		</a:t>
            </a:r>
            <a:r>
              <a:rPr lang="en-US" dirty="0" err="1" smtClean="0"/>
              <a:t>grep</a:t>
            </a:r>
            <a:r>
              <a:rPr lang="en-US" dirty="0" smtClean="0"/>
              <a:t> |  </a:t>
            </a:r>
            <a:r>
              <a:rPr lang="en-US" dirty="0" err="1" smtClean="0"/>
              <a:t>sed</a:t>
            </a:r>
            <a:r>
              <a:rPr lang="en-US" dirty="0" smtClean="0"/>
              <a:t>  | sort | </a:t>
            </a:r>
            <a:r>
              <a:rPr lang="en-US" dirty="0" err="1" smtClean="0"/>
              <a:t>awk</a:t>
            </a:r>
            <a:r>
              <a:rPr lang="en-US" dirty="0" smtClean="0"/>
              <a:t> |  </a:t>
            </a:r>
            <a:r>
              <a:rPr lang="en-US" dirty="0" err="1" smtClean="0"/>
              <a:t>perl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  <a:p>
            <a:r>
              <a:rPr lang="en-US" dirty="0" smtClean="0"/>
              <a:t>Dryad: 2-D</a:t>
            </a:r>
          </a:p>
          <a:p>
            <a:pPr>
              <a:buNone/>
            </a:pPr>
            <a:r>
              <a:rPr lang="en-US" dirty="0" smtClean="0"/>
              <a:t>	 grep</a:t>
            </a:r>
            <a:r>
              <a:rPr lang="en-US" baseline="30000" dirty="0" smtClean="0"/>
              <a:t>1000</a:t>
            </a:r>
            <a:r>
              <a:rPr lang="en-US" dirty="0" smtClean="0"/>
              <a:t> |  sed</a:t>
            </a:r>
            <a:r>
              <a:rPr lang="en-US" baseline="30000" dirty="0" smtClean="0"/>
              <a:t>500</a:t>
            </a:r>
            <a:r>
              <a:rPr lang="en-US" dirty="0" smtClean="0"/>
              <a:t>  | sort</a:t>
            </a:r>
            <a:r>
              <a:rPr lang="en-US" baseline="30000" dirty="0" smtClean="0"/>
              <a:t>1000 </a:t>
            </a:r>
            <a:r>
              <a:rPr lang="en-US" dirty="0" smtClean="0"/>
              <a:t>| awk</a:t>
            </a:r>
            <a:r>
              <a:rPr lang="en-US" baseline="30000" dirty="0" smtClean="0"/>
              <a:t>500</a:t>
            </a:r>
            <a:r>
              <a:rPr lang="en-US" dirty="0" smtClean="0"/>
              <a:t> |  perl</a:t>
            </a:r>
            <a:r>
              <a:rPr lang="en-US" baseline="30000" dirty="0" smtClean="0"/>
              <a:t>50</a:t>
            </a:r>
          </a:p>
          <a:p>
            <a:endParaRPr lang="en-US" dirty="0" smtClean="0"/>
          </a:p>
        </p:txBody>
      </p:sp>
      <p:sp>
        <p:nvSpPr>
          <p:cNvPr id="144" name="Slide Number Placeholder 1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47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5908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657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8006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867400" y="24060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098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3528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419600" y="2671921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562600" y="267192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264024" y="4542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29404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464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988424" y="4618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83824" y="5076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34" idx="3"/>
            <a:endCxn id="35" idx="1"/>
          </p:cNvCxnSpPr>
          <p:nvPr/>
        </p:nvCxnSpPr>
        <p:spPr>
          <a:xfrm>
            <a:off x="2026024" y="4809341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6" idx="1"/>
          </p:cNvCxnSpPr>
          <p:nvPr/>
        </p:nvCxnSpPr>
        <p:spPr>
          <a:xfrm flipV="1">
            <a:off x="3702424" y="4885541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6" idx="3"/>
            <a:endCxn id="61" idx="1"/>
          </p:cNvCxnSpPr>
          <p:nvPr/>
        </p:nvCxnSpPr>
        <p:spPr>
          <a:xfrm>
            <a:off x="5226424" y="4885541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7" idx="3"/>
            <a:endCxn id="38" idx="1"/>
          </p:cNvCxnSpPr>
          <p:nvPr/>
        </p:nvCxnSpPr>
        <p:spPr>
          <a:xfrm>
            <a:off x="6750424" y="4885541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264024" y="5380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264024" y="6034256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940424" y="57618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4464424" y="54570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4464424" y="6066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5988424" y="5685641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stCxn id="53" idx="3"/>
            <a:endCxn id="55" idx="1"/>
          </p:cNvCxnSpPr>
          <p:nvPr/>
        </p:nvCxnSpPr>
        <p:spPr>
          <a:xfrm>
            <a:off x="2026024" y="5647541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4" idx="3"/>
            <a:endCxn id="55" idx="1"/>
          </p:cNvCxnSpPr>
          <p:nvPr/>
        </p:nvCxnSpPr>
        <p:spPr>
          <a:xfrm flipV="1">
            <a:off x="2026024" y="6028541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55" idx="3"/>
            <a:endCxn id="59" idx="1"/>
          </p:cNvCxnSpPr>
          <p:nvPr/>
        </p:nvCxnSpPr>
        <p:spPr>
          <a:xfrm flipV="1">
            <a:off x="3702424" y="57237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55" idx="3"/>
            <a:endCxn id="60" idx="1"/>
          </p:cNvCxnSpPr>
          <p:nvPr/>
        </p:nvCxnSpPr>
        <p:spPr>
          <a:xfrm>
            <a:off x="3702424" y="6028541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0" idx="3"/>
            <a:endCxn id="61" idx="1"/>
          </p:cNvCxnSpPr>
          <p:nvPr/>
        </p:nvCxnSpPr>
        <p:spPr>
          <a:xfrm flipV="1">
            <a:off x="5226424" y="5952341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59" idx="3"/>
            <a:endCxn id="61" idx="1"/>
          </p:cNvCxnSpPr>
          <p:nvPr/>
        </p:nvCxnSpPr>
        <p:spPr>
          <a:xfrm>
            <a:off x="5226424" y="5723741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6629400" y="2661509"/>
            <a:ext cx="506506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18139" y="2661509"/>
            <a:ext cx="529661" cy="224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118" idx="3"/>
            <a:endCxn id="34" idx="1"/>
          </p:cNvCxnSpPr>
          <p:nvPr/>
        </p:nvCxnSpPr>
        <p:spPr>
          <a:xfrm>
            <a:off x="868834" y="4809341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19" idx="3"/>
            <a:endCxn id="53" idx="1"/>
          </p:cNvCxnSpPr>
          <p:nvPr/>
        </p:nvCxnSpPr>
        <p:spPr>
          <a:xfrm flipV="1">
            <a:off x="841939" y="5647541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120" idx="3"/>
          </p:cNvCxnSpPr>
          <p:nvPr/>
        </p:nvCxnSpPr>
        <p:spPr>
          <a:xfrm flipV="1">
            <a:off x="841940" y="6301750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36" idx="3"/>
            <a:endCxn id="37" idx="1"/>
          </p:cNvCxnSpPr>
          <p:nvPr/>
        </p:nvCxnSpPr>
        <p:spPr>
          <a:xfrm>
            <a:off x="5226424" y="4885541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37" idx="1"/>
          </p:cNvCxnSpPr>
          <p:nvPr/>
        </p:nvCxnSpPr>
        <p:spPr>
          <a:xfrm flipV="1">
            <a:off x="5226424" y="4885541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37" idx="1"/>
          </p:cNvCxnSpPr>
          <p:nvPr/>
        </p:nvCxnSpPr>
        <p:spPr>
          <a:xfrm flipV="1">
            <a:off x="5226424" y="4885541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38" idx="1"/>
          </p:cNvCxnSpPr>
          <p:nvPr/>
        </p:nvCxnSpPr>
        <p:spPr>
          <a:xfrm flipV="1">
            <a:off x="6750424" y="5342741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38" idx="3"/>
            <a:endCxn id="121" idx="1"/>
          </p:cNvCxnSpPr>
          <p:nvPr/>
        </p:nvCxnSpPr>
        <p:spPr>
          <a:xfrm>
            <a:off x="8045824" y="5342741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5906" y="2362200"/>
            <a:ext cx="613339" cy="621030"/>
          </a:xfrm>
          <a:prstGeom prst="rect">
            <a:avLst/>
          </a:prstGeom>
          <a:noFill/>
        </p:spPr>
      </p:pic>
      <p:pic>
        <p:nvPicPr>
          <p:cNvPr id="11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362200"/>
            <a:ext cx="613339" cy="621030"/>
          </a:xfrm>
          <a:prstGeom prst="rect">
            <a:avLst/>
          </a:prstGeom>
          <a:noFill/>
        </p:spPr>
      </p:pic>
      <p:pic>
        <p:nvPicPr>
          <p:cNvPr id="11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4498826"/>
            <a:ext cx="613339" cy="621030"/>
          </a:xfrm>
          <a:prstGeom prst="rect">
            <a:avLst/>
          </a:prstGeom>
          <a:noFill/>
        </p:spPr>
      </p:pic>
      <p:pic>
        <p:nvPicPr>
          <p:cNvPr id="119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345991"/>
            <a:ext cx="613339" cy="621030"/>
          </a:xfrm>
          <a:prstGeom prst="rect">
            <a:avLst/>
          </a:prstGeom>
          <a:noFill/>
        </p:spPr>
      </p:pic>
      <p:pic>
        <p:nvPicPr>
          <p:cNvPr id="120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6008370"/>
            <a:ext cx="613339" cy="621030"/>
          </a:xfrm>
          <a:prstGeom prst="rect">
            <a:avLst/>
          </a:prstGeom>
          <a:noFill/>
        </p:spPr>
      </p:pic>
      <p:pic>
        <p:nvPicPr>
          <p:cNvPr id="12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5035699"/>
            <a:ext cx="613339" cy="6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934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53" grpId="0" animBg="1"/>
      <p:bldP spid="54" grpId="0" animBg="1"/>
      <p:bldP spid="55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http://ts1.mm.bing.net/images/thumbnail.aspx?q=415766359632&amp;id=e96bfc440a5013b2a75297008eeaf249&amp;url=http%3a%2f%2fmissjenny.com%2fwp-content%2fuploads%2ftellme_logo_l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407259"/>
            <a:ext cx="28575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392400" y="2995092"/>
            <a:ext cx="3029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~</a:t>
            </a:r>
            <a:r>
              <a:rPr lang="en-US" sz="4000" dirty="0" smtClean="0"/>
              <a:t>2000 people</a:t>
            </a:r>
          </a:p>
        </p:txBody>
      </p:sp>
      <p:pic>
        <p:nvPicPr>
          <p:cNvPr id="1026" name="Picture 2" descr="http://www.latinogamers.net/wp-content/uploads/2010/06/kinect_logo_print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29" y="457200"/>
            <a:ext cx="2173571" cy="4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s4.mm.bing.net/images/thumbnail.aspx?q=486873564947&amp;id=e7918929567e49c226f2a46ea23dca3f&amp;url=http%3a%2f%2fwww.saskmodchip.com%2fImages%2fxbox-360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309" y="3731963"/>
            <a:ext cx="2328574" cy="139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iacr.org/conferences/crypto2008/Research_b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42184"/>
            <a:ext cx="2390608" cy="66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gamespact.com/wp-content/uploads/2010/09/GP_Xbox_Live_Horizontal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827" y="1758051"/>
            <a:ext cx="3723571" cy="74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commons/2/27/Microsoft_Game_Studios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96" y="1717160"/>
            <a:ext cx="2316454" cy="79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2157" y="5867400"/>
            <a:ext cx="854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Caveat: we only have knowledge about a small part of this process.</a:t>
            </a:r>
            <a:endParaRPr lang="en-US" sz="2400" i="1" dirty="0"/>
          </a:p>
        </p:txBody>
      </p:sp>
      <p:pic>
        <p:nvPicPr>
          <p:cNvPr id="11" name="Picture 4" descr="http://images2.fanpop.com/images/photos/6100000/Zune-logo-zune-hd-6152918-841-68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21" y="4038600"/>
            <a:ext cx="1152524" cy="93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64024" y="4735830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26024" y="4730115"/>
            <a:ext cx="914400" cy="27241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1642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194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1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800600"/>
            <a:ext cx="281940" cy="48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764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4196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3352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64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9624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040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733800"/>
            <a:ext cx="691911" cy="1020626"/>
          </a:xfrm>
          <a:prstGeom prst="rect">
            <a:avLst/>
          </a:prstGeom>
          <a:noFill/>
        </p:spPr>
      </p:pic>
      <p:pic>
        <p:nvPicPr>
          <p:cNvPr id="3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971800"/>
            <a:ext cx="691911" cy="102062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Virtualized 2-D Pipelines</a:t>
            </a:r>
            <a:endParaRPr lang="en-US" dirty="0"/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264024" y="32442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940424" y="37776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64424" y="33204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988424" y="33204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283824" y="37776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>
            <a:stCxn id="5" idx="3"/>
            <a:endCxn id="6" idx="1"/>
          </p:cNvCxnSpPr>
          <p:nvPr/>
        </p:nvCxnSpPr>
        <p:spPr>
          <a:xfrm>
            <a:off x="2026024" y="3510915"/>
            <a:ext cx="914400" cy="5334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7" idx="1"/>
          </p:cNvCxnSpPr>
          <p:nvPr/>
        </p:nvCxnSpPr>
        <p:spPr>
          <a:xfrm flipV="1">
            <a:off x="3702424" y="3587115"/>
            <a:ext cx="7620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  <a:endCxn id="19" idx="1"/>
          </p:cNvCxnSpPr>
          <p:nvPr/>
        </p:nvCxnSpPr>
        <p:spPr>
          <a:xfrm>
            <a:off x="5226424" y="3587115"/>
            <a:ext cx="762000" cy="1066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6750424" y="3587115"/>
            <a:ext cx="533400" cy="457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1264024" y="4082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95400" y="4724400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940424" y="4463415"/>
            <a:ext cx="762000" cy="533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464424" y="4158615"/>
            <a:ext cx="762000" cy="5334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464424" y="4768215"/>
            <a:ext cx="762000" cy="533400"/>
          </a:xfrm>
          <a:prstGeom prst="roundRect">
            <a:avLst/>
          </a:prstGeom>
          <a:solidFill>
            <a:srgbClr val="FFFFCC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988424" y="4387215"/>
            <a:ext cx="762000" cy="5334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4" idx="3"/>
            <a:endCxn id="16" idx="1"/>
          </p:cNvCxnSpPr>
          <p:nvPr/>
        </p:nvCxnSpPr>
        <p:spPr>
          <a:xfrm>
            <a:off x="2026024" y="4349115"/>
            <a:ext cx="9144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5" idx="3"/>
            <a:endCxn id="16" idx="1"/>
          </p:cNvCxnSpPr>
          <p:nvPr/>
        </p:nvCxnSpPr>
        <p:spPr>
          <a:xfrm flipV="1">
            <a:off x="2057400" y="4730115"/>
            <a:ext cx="883024" cy="2609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3"/>
            <a:endCxn id="17" idx="1"/>
          </p:cNvCxnSpPr>
          <p:nvPr/>
        </p:nvCxnSpPr>
        <p:spPr>
          <a:xfrm flipV="1">
            <a:off x="3702424" y="44253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3"/>
            <a:endCxn id="18" idx="1"/>
          </p:cNvCxnSpPr>
          <p:nvPr/>
        </p:nvCxnSpPr>
        <p:spPr>
          <a:xfrm>
            <a:off x="3702424" y="4730115"/>
            <a:ext cx="762000" cy="304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8" idx="3"/>
            <a:endCxn id="19" idx="1"/>
          </p:cNvCxnSpPr>
          <p:nvPr/>
        </p:nvCxnSpPr>
        <p:spPr>
          <a:xfrm flipV="1">
            <a:off x="5226424" y="4653915"/>
            <a:ext cx="762000" cy="3810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  <a:endCxn id="19" idx="1"/>
          </p:cNvCxnSpPr>
          <p:nvPr/>
        </p:nvCxnSpPr>
        <p:spPr>
          <a:xfrm>
            <a:off x="5226424" y="4425315"/>
            <a:ext cx="762000" cy="228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4" idx="3"/>
            <a:endCxn id="5" idx="1"/>
          </p:cNvCxnSpPr>
          <p:nvPr/>
        </p:nvCxnSpPr>
        <p:spPr>
          <a:xfrm>
            <a:off x="868834" y="3510915"/>
            <a:ext cx="39519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5" idx="3"/>
            <a:endCxn id="14" idx="1"/>
          </p:cNvCxnSpPr>
          <p:nvPr/>
        </p:nvCxnSpPr>
        <p:spPr>
          <a:xfrm flipV="1">
            <a:off x="841939" y="4349115"/>
            <a:ext cx="422085" cy="896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6" idx="3"/>
          </p:cNvCxnSpPr>
          <p:nvPr/>
        </p:nvCxnSpPr>
        <p:spPr>
          <a:xfrm flipV="1">
            <a:off x="841940" y="5003324"/>
            <a:ext cx="422084" cy="1713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7" idx="3"/>
            <a:endCxn id="8" idx="1"/>
          </p:cNvCxnSpPr>
          <p:nvPr/>
        </p:nvCxnSpPr>
        <p:spPr>
          <a:xfrm>
            <a:off x="5226424" y="3587115"/>
            <a:ext cx="762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8" idx="1"/>
          </p:cNvCxnSpPr>
          <p:nvPr/>
        </p:nvCxnSpPr>
        <p:spPr>
          <a:xfrm flipV="1">
            <a:off x="5226424" y="3587115"/>
            <a:ext cx="762000" cy="838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3"/>
            <a:endCxn id="8" idx="1"/>
          </p:cNvCxnSpPr>
          <p:nvPr/>
        </p:nvCxnSpPr>
        <p:spPr>
          <a:xfrm flipV="1">
            <a:off x="5226424" y="3587115"/>
            <a:ext cx="762000" cy="14478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9" idx="1"/>
          </p:cNvCxnSpPr>
          <p:nvPr/>
        </p:nvCxnSpPr>
        <p:spPr>
          <a:xfrm flipV="1">
            <a:off x="6750424" y="4044315"/>
            <a:ext cx="533400" cy="609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  <a:endCxn id="37" idx="1"/>
          </p:cNvCxnSpPr>
          <p:nvPr/>
        </p:nvCxnSpPr>
        <p:spPr>
          <a:xfrm>
            <a:off x="8045824" y="4044315"/>
            <a:ext cx="313765" cy="347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495" y="3200400"/>
            <a:ext cx="613339" cy="621030"/>
          </a:xfrm>
          <a:prstGeom prst="rect">
            <a:avLst/>
          </a:prstGeom>
          <a:noFill/>
        </p:spPr>
      </p:pic>
      <p:pic>
        <p:nvPicPr>
          <p:cNvPr id="35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4047565"/>
            <a:ext cx="613339" cy="621030"/>
          </a:xfrm>
          <a:prstGeom prst="rect">
            <a:avLst/>
          </a:prstGeom>
          <a:noFill/>
        </p:spPr>
      </p:pic>
      <p:pic>
        <p:nvPicPr>
          <p:cNvPr id="36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1" y="4709944"/>
            <a:ext cx="613339" cy="621030"/>
          </a:xfrm>
          <a:prstGeom prst="rect">
            <a:avLst/>
          </a:prstGeom>
          <a:noFill/>
        </p:spPr>
      </p:pic>
      <p:pic>
        <p:nvPicPr>
          <p:cNvPr id="3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59589" y="3737273"/>
            <a:ext cx="613339" cy="621030"/>
          </a:xfrm>
          <a:prstGeom prst="rect">
            <a:avLst/>
          </a:prstGeom>
          <a:noFill/>
        </p:spPr>
      </p:pic>
      <p:pic>
        <p:nvPicPr>
          <p:cNvPr id="40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12837" y="4083423"/>
            <a:ext cx="481434" cy="468630"/>
          </a:xfrm>
          <a:prstGeom prst="rect">
            <a:avLst/>
          </a:prstGeom>
          <a:noFill/>
        </p:spPr>
      </p:pic>
      <p:pic>
        <p:nvPicPr>
          <p:cNvPr id="4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71600" y="3276600"/>
            <a:ext cx="481434" cy="468630"/>
          </a:xfrm>
          <a:prstGeom prst="rect">
            <a:avLst/>
          </a:prstGeom>
          <a:noFill/>
        </p:spPr>
      </p:pic>
      <p:pic>
        <p:nvPicPr>
          <p:cNvPr id="4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3810000"/>
            <a:ext cx="481434" cy="468630"/>
          </a:xfrm>
          <a:prstGeom prst="rect">
            <a:avLst/>
          </a:prstGeom>
          <a:noFill/>
        </p:spPr>
      </p:pic>
      <p:pic>
        <p:nvPicPr>
          <p:cNvPr id="4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47800" y="4800600"/>
            <a:ext cx="481434" cy="468630"/>
          </a:xfrm>
          <a:prstGeom prst="rect">
            <a:avLst/>
          </a:prstGeom>
          <a:noFill/>
        </p:spPr>
      </p:pic>
      <p:pic>
        <p:nvPicPr>
          <p:cNvPr id="4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495800"/>
            <a:ext cx="481434" cy="468630"/>
          </a:xfrm>
          <a:prstGeom prst="rect">
            <a:avLst/>
          </a:prstGeom>
          <a:noFill/>
        </p:spPr>
      </p:pic>
      <p:pic>
        <p:nvPicPr>
          <p:cNvPr id="46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800600"/>
            <a:ext cx="281940" cy="487680"/>
          </a:xfrm>
          <a:prstGeom prst="rect">
            <a:avLst/>
          </a:prstGeom>
          <a:noFill/>
        </p:spPr>
      </p:pic>
      <p:sp>
        <p:nvSpPr>
          <p:cNvPr id="47" name="TextBox 46"/>
          <p:cNvSpPr txBox="1"/>
          <p:nvPr/>
        </p:nvSpPr>
        <p:spPr>
          <a:xfrm>
            <a:off x="2895600" y="1219200"/>
            <a:ext cx="28488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2D DAG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multi-machine</a:t>
            </a:r>
          </a:p>
          <a:p>
            <a:pPr>
              <a:buFont typeface="Arial" pitchFamily="34" charset="0"/>
              <a:buChar char="•"/>
            </a:pPr>
            <a:r>
              <a:rPr lang="en-US" sz="3200" dirty="0" smtClean="0"/>
              <a:t> virtualized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65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Fault Tolerance</a:t>
            </a:r>
            <a:endParaRPr lang="en-US" dirty="0"/>
          </a:p>
        </p:txBody>
      </p:sp>
      <p:pic>
        <p:nvPicPr>
          <p:cNvPr id="6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8225" y="1750445"/>
            <a:ext cx="559723" cy="813967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 rot="16200000">
            <a:off x="592896" y="1863846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654780" y="1689367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93645" y="1573048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51" idx="4"/>
            <a:endCxn id="5" idx="0"/>
          </p:cNvCxnSpPr>
          <p:nvPr/>
        </p:nvCxnSpPr>
        <p:spPr>
          <a:xfrm>
            <a:off x="470104" y="2069718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" idx="2"/>
            <a:endCxn id="10" idx="0"/>
          </p:cNvCxnSpPr>
          <p:nvPr/>
        </p:nvCxnSpPr>
        <p:spPr>
          <a:xfrm rot="10800000" flipH="1">
            <a:off x="1177412" y="1895844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5" idx="2"/>
            <a:endCxn id="9" idx="0"/>
          </p:cNvCxnSpPr>
          <p:nvPr/>
        </p:nvCxnSpPr>
        <p:spPr>
          <a:xfrm>
            <a:off x="1177412" y="2070324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0" idx="2"/>
            <a:endCxn id="13" idx="0"/>
          </p:cNvCxnSpPr>
          <p:nvPr/>
        </p:nvCxnSpPr>
        <p:spPr>
          <a:xfrm flipV="1">
            <a:off x="2239296" y="1779525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13" idx="0"/>
          </p:cNvCxnSpPr>
          <p:nvPr/>
        </p:nvCxnSpPr>
        <p:spPr>
          <a:xfrm flipV="1">
            <a:off x="2239296" y="1779525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3" idx="2"/>
          </p:cNvCxnSpPr>
          <p:nvPr/>
        </p:nvCxnSpPr>
        <p:spPr>
          <a:xfrm rot="10800000" flipH="1">
            <a:off x="3478160" y="1692286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 rot="16200000">
            <a:off x="206103" y="1952336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1654780" y="2678082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0255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88225" y="1808605"/>
            <a:ext cx="766916" cy="756076"/>
          </a:xfrm>
          <a:prstGeom prst="rect">
            <a:avLst/>
          </a:prstGeom>
          <a:noFill/>
        </p:spPr>
      </p:pic>
      <p:pic>
        <p:nvPicPr>
          <p:cNvPr id="10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4457" y="1866765"/>
            <a:ext cx="372723" cy="357682"/>
          </a:xfrm>
          <a:prstGeom prst="rect">
            <a:avLst/>
          </a:prstGeom>
          <a:noFill/>
        </p:spPr>
      </p:pic>
      <p:pic>
        <p:nvPicPr>
          <p:cNvPr id="10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6341" y="1692286"/>
            <a:ext cx="372723" cy="357682"/>
          </a:xfrm>
          <a:prstGeom prst="rect">
            <a:avLst/>
          </a:prstGeom>
          <a:noFill/>
        </p:spPr>
      </p:pic>
      <p:pic>
        <p:nvPicPr>
          <p:cNvPr id="10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2819400"/>
            <a:ext cx="372723" cy="357682"/>
          </a:xfrm>
          <a:prstGeom prst="rect">
            <a:avLst/>
          </a:prstGeom>
          <a:noFill/>
        </p:spPr>
      </p:pic>
      <p:pic>
        <p:nvPicPr>
          <p:cNvPr id="14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91284" y="2691233"/>
            <a:ext cx="559723" cy="813967"/>
          </a:xfrm>
          <a:prstGeom prst="rect">
            <a:avLst/>
          </a:prstGeom>
          <a:noFill/>
        </p:spPr>
      </p:pic>
      <p:sp>
        <p:nvSpPr>
          <p:cNvPr id="150" name="Rounded Rectangle 149"/>
          <p:cNvSpPr/>
          <p:nvPr/>
        </p:nvSpPr>
        <p:spPr>
          <a:xfrm rot="16200000">
            <a:off x="5395955" y="1757759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1" name="Rounded Rectangle 150"/>
          <p:cNvSpPr/>
          <p:nvPr/>
        </p:nvSpPr>
        <p:spPr>
          <a:xfrm rot="16200000">
            <a:off x="6457839" y="158328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2" name="Rounded Rectangle 151"/>
          <p:cNvSpPr/>
          <p:nvPr/>
        </p:nvSpPr>
        <p:spPr>
          <a:xfrm rot="16200000">
            <a:off x="7696704" y="1466961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/>
          <p:cNvCxnSpPr>
            <a:stCxn id="159" idx="4"/>
            <a:endCxn id="150" idx="0"/>
          </p:cNvCxnSpPr>
          <p:nvPr/>
        </p:nvCxnSpPr>
        <p:spPr>
          <a:xfrm>
            <a:off x="5273163" y="1963631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0" idx="2"/>
            <a:endCxn id="151" idx="0"/>
          </p:cNvCxnSpPr>
          <p:nvPr/>
        </p:nvCxnSpPr>
        <p:spPr>
          <a:xfrm rot="10800000" flipH="1">
            <a:off x="5980471" y="1789757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50" idx="2"/>
            <a:endCxn id="160" idx="0"/>
          </p:cNvCxnSpPr>
          <p:nvPr/>
        </p:nvCxnSpPr>
        <p:spPr>
          <a:xfrm>
            <a:off x="5980471" y="1964237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 rot="16200000">
            <a:off x="5009162" y="1846249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/>
          <p:cNvSpPr/>
          <p:nvPr/>
        </p:nvSpPr>
        <p:spPr>
          <a:xfrm rot="16200000">
            <a:off x="6457839" y="257199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61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1284" y="1702518"/>
            <a:ext cx="766916" cy="756076"/>
          </a:xfrm>
          <a:prstGeom prst="rect">
            <a:avLst/>
          </a:prstGeom>
          <a:noFill/>
        </p:spPr>
      </p:pic>
      <p:sp>
        <p:nvSpPr>
          <p:cNvPr id="162" name="Rounded Rectangle 161"/>
          <p:cNvSpPr/>
          <p:nvPr/>
        </p:nvSpPr>
        <p:spPr>
          <a:xfrm rot="16200000">
            <a:off x="7814691" y="2630155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3" name="Straight Arrow Connector 162"/>
          <p:cNvCxnSpPr>
            <a:stCxn id="160" idx="2"/>
            <a:endCxn id="162" idx="0"/>
          </p:cNvCxnSpPr>
          <p:nvPr/>
        </p:nvCxnSpPr>
        <p:spPr>
          <a:xfrm>
            <a:off x="7042355" y="2778472"/>
            <a:ext cx="943897" cy="5816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51" idx="2"/>
            <a:endCxn id="162" idx="0"/>
          </p:cNvCxnSpPr>
          <p:nvPr/>
        </p:nvCxnSpPr>
        <p:spPr>
          <a:xfrm>
            <a:off x="7042355" y="1789757"/>
            <a:ext cx="943897" cy="104687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7516" y="1760678"/>
            <a:ext cx="372723" cy="357682"/>
          </a:xfrm>
          <a:prstGeom prst="rect">
            <a:avLst/>
          </a:prstGeom>
          <a:noFill/>
        </p:spPr>
      </p:pic>
      <p:pic>
        <p:nvPicPr>
          <p:cNvPr id="166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1586199"/>
            <a:ext cx="372723" cy="357682"/>
          </a:xfrm>
          <a:prstGeom prst="rect">
            <a:avLst/>
          </a:prstGeom>
          <a:noFill/>
        </p:spPr>
      </p:pic>
      <p:pic>
        <p:nvPicPr>
          <p:cNvPr id="167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29400" y="2667000"/>
            <a:ext cx="372723" cy="357682"/>
          </a:xfrm>
          <a:prstGeom prst="rect">
            <a:avLst/>
          </a:prstGeom>
          <a:noFill/>
        </p:spPr>
      </p:pic>
      <p:sp>
        <p:nvSpPr>
          <p:cNvPr id="168" name="Right Arrow 167"/>
          <p:cNvSpPr/>
          <p:nvPr/>
        </p:nvSpPr>
        <p:spPr>
          <a:xfrm>
            <a:off x="4119715" y="2043398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3310" y="4577923"/>
            <a:ext cx="559723" cy="813967"/>
          </a:xfrm>
          <a:prstGeom prst="rect">
            <a:avLst/>
          </a:prstGeom>
          <a:noFill/>
        </p:spPr>
      </p:pic>
      <p:sp>
        <p:nvSpPr>
          <p:cNvPr id="170" name="Rounded Rectangle 169"/>
          <p:cNvSpPr/>
          <p:nvPr/>
        </p:nvSpPr>
        <p:spPr>
          <a:xfrm rot="16200000">
            <a:off x="587981" y="4691324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71" name="Rounded Rectangle 170"/>
          <p:cNvSpPr/>
          <p:nvPr/>
        </p:nvSpPr>
        <p:spPr>
          <a:xfrm rot="16200000">
            <a:off x="1649865" y="451684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2" name="Rounded Rectangle 171"/>
          <p:cNvSpPr/>
          <p:nvPr/>
        </p:nvSpPr>
        <p:spPr>
          <a:xfrm rot="16200000">
            <a:off x="2888730" y="4400526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73" name="Straight Arrow Connector 172"/>
          <p:cNvCxnSpPr>
            <a:stCxn id="179" idx="4"/>
            <a:endCxn id="170" idx="0"/>
          </p:cNvCxnSpPr>
          <p:nvPr/>
        </p:nvCxnSpPr>
        <p:spPr>
          <a:xfrm>
            <a:off x="465189" y="4897196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70" idx="2"/>
            <a:endCxn id="171" idx="0"/>
          </p:cNvCxnSpPr>
          <p:nvPr/>
        </p:nvCxnSpPr>
        <p:spPr>
          <a:xfrm rot="10800000" flipH="1">
            <a:off x="1172497" y="4723322"/>
            <a:ext cx="648929" cy="17447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70" idx="2"/>
            <a:endCxn id="180" idx="0"/>
          </p:cNvCxnSpPr>
          <p:nvPr/>
        </p:nvCxnSpPr>
        <p:spPr>
          <a:xfrm>
            <a:off x="1172497" y="4897802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71" idx="2"/>
            <a:endCxn id="172" idx="0"/>
          </p:cNvCxnSpPr>
          <p:nvPr/>
        </p:nvCxnSpPr>
        <p:spPr>
          <a:xfrm flipV="1">
            <a:off x="2234381" y="4607003"/>
            <a:ext cx="825910" cy="116319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stCxn id="180" idx="2"/>
            <a:endCxn id="172" idx="0"/>
          </p:cNvCxnSpPr>
          <p:nvPr/>
        </p:nvCxnSpPr>
        <p:spPr>
          <a:xfrm flipV="1">
            <a:off x="2234381" y="4607003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72" idx="2"/>
          </p:cNvCxnSpPr>
          <p:nvPr/>
        </p:nvCxnSpPr>
        <p:spPr>
          <a:xfrm rot="10800000" flipH="1">
            <a:off x="3473245" y="4519764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Oval 178"/>
          <p:cNvSpPr/>
          <p:nvPr/>
        </p:nvSpPr>
        <p:spPr>
          <a:xfrm rot="16200000">
            <a:off x="201188" y="4779814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 rot="16200000">
            <a:off x="1649865" y="5505560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82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9542" y="4694243"/>
            <a:ext cx="372723" cy="357682"/>
          </a:xfrm>
          <a:prstGeom prst="rect">
            <a:avLst/>
          </a:prstGeom>
          <a:noFill/>
        </p:spPr>
      </p:pic>
      <p:pic>
        <p:nvPicPr>
          <p:cNvPr id="183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1426" y="4519764"/>
            <a:ext cx="372723" cy="357682"/>
          </a:xfrm>
          <a:prstGeom prst="rect">
            <a:avLst/>
          </a:prstGeom>
          <a:noFill/>
        </p:spPr>
      </p:pic>
      <p:pic>
        <p:nvPicPr>
          <p:cNvPr id="184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5562600"/>
            <a:ext cx="372723" cy="357682"/>
          </a:xfrm>
          <a:prstGeom prst="rect">
            <a:avLst/>
          </a:prstGeom>
          <a:noFill/>
        </p:spPr>
      </p:pic>
      <p:sp>
        <p:nvSpPr>
          <p:cNvPr id="185" name="Right Arrow 184"/>
          <p:cNvSpPr/>
          <p:nvPr/>
        </p:nvSpPr>
        <p:spPr>
          <a:xfrm>
            <a:off x="4114800" y="4876800"/>
            <a:ext cx="76200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6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6665" y="4189114"/>
            <a:ext cx="559723" cy="813967"/>
          </a:xfrm>
          <a:prstGeom prst="rect">
            <a:avLst/>
          </a:prstGeom>
          <a:noFill/>
        </p:spPr>
      </p:pic>
      <p:sp>
        <p:nvSpPr>
          <p:cNvPr id="187" name="Rounded Rectangle 186"/>
          <p:cNvSpPr/>
          <p:nvPr/>
        </p:nvSpPr>
        <p:spPr>
          <a:xfrm rot="16200000">
            <a:off x="5452491" y="4691325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88" name="Rounded Rectangle 187"/>
          <p:cNvSpPr/>
          <p:nvPr/>
        </p:nvSpPr>
        <p:spPr>
          <a:xfrm rot="16200000">
            <a:off x="6534040" y="4210160"/>
            <a:ext cx="756076" cy="412955"/>
          </a:xfrm>
          <a:prstGeom prst="roundRect">
            <a:avLst/>
          </a:prstGeom>
          <a:solidFill>
            <a:srgbClr val="92D050"/>
          </a:solidFill>
          <a:ln>
            <a:solidFill>
              <a:srgbClr val="2B85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9" name="Rounded Rectangle 188"/>
          <p:cNvSpPr/>
          <p:nvPr/>
        </p:nvSpPr>
        <p:spPr>
          <a:xfrm rot="16200000">
            <a:off x="7753240" y="4400527"/>
            <a:ext cx="756076" cy="412955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90" name="Straight Arrow Connector 189"/>
          <p:cNvCxnSpPr>
            <a:stCxn id="196" idx="4"/>
            <a:endCxn id="187" idx="0"/>
          </p:cNvCxnSpPr>
          <p:nvPr/>
        </p:nvCxnSpPr>
        <p:spPr>
          <a:xfrm>
            <a:off x="5329699" y="4897197"/>
            <a:ext cx="294968" cy="12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>
            <a:stCxn id="187" idx="2"/>
            <a:endCxn id="188" idx="0"/>
          </p:cNvCxnSpPr>
          <p:nvPr/>
        </p:nvCxnSpPr>
        <p:spPr>
          <a:xfrm flipV="1">
            <a:off x="6037007" y="4416638"/>
            <a:ext cx="668594" cy="481165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/>
          <p:cNvCxnSpPr>
            <a:stCxn id="187" idx="2"/>
            <a:endCxn id="197" idx="0"/>
          </p:cNvCxnSpPr>
          <p:nvPr/>
        </p:nvCxnSpPr>
        <p:spPr>
          <a:xfrm>
            <a:off x="6037007" y="4897803"/>
            <a:ext cx="648929" cy="814236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/>
          <p:cNvCxnSpPr>
            <a:stCxn id="188" idx="2"/>
            <a:endCxn id="189" idx="0"/>
          </p:cNvCxnSpPr>
          <p:nvPr/>
        </p:nvCxnSpPr>
        <p:spPr>
          <a:xfrm>
            <a:off x="7118556" y="4416638"/>
            <a:ext cx="806245" cy="190367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/>
          <p:cNvCxnSpPr>
            <a:stCxn id="197" idx="2"/>
            <a:endCxn id="189" idx="0"/>
          </p:cNvCxnSpPr>
          <p:nvPr/>
        </p:nvCxnSpPr>
        <p:spPr>
          <a:xfrm flipV="1">
            <a:off x="7098891" y="4607004"/>
            <a:ext cx="825910" cy="1105034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>
            <a:stCxn id="189" idx="2"/>
          </p:cNvCxnSpPr>
          <p:nvPr/>
        </p:nvCxnSpPr>
        <p:spPr>
          <a:xfrm rot="10800000" flipH="1">
            <a:off x="8337755" y="4519765"/>
            <a:ext cx="412955" cy="8724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/>
          <p:cNvSpPr/>
          <p:nvPr/>
        </p:nvSpPr>
        <p:spPr>
          <a:xfrm rot="16200000">
            <a:off x="5065698" y="4779815"/>
            <a:ext cx="290799" cy="235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ounded Rectangle 196"/>
          <p:cNvSpPr/>
          <p:nvPr/>
        </p:nvSpPr>
        <p:spPr>
          <a:xfrm rot="16200000">
            <a:off x="6514375" y="5505561"/>
            <a:ext cx="756076" cy="41295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99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24052" y="4694244"/>
            <a:ext cx="372723" cy="357682"/>
          </a:xfrm>
          <a:prstGeom prst="rect">
            <a:avLst/>
          </a:prstGeom>
          <a:noFill/>
        </p:spPr>
      </p:pic>
      <p:pic>
        <p:nvPicPr>
          <p:cNvPr id="201" name="Picture 3" descr="C:\Program Files\Microsoft Resource DVD Artwork\DVD_ART\Artwork_Imagery\Shapes and Graphics\Symbols\Blue Gradient check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5562600"/>
            <a:ext cx="372723" cy="357682"/>
          </a:xfrm>
          <a:prstGeom prst="rect">
            <a:avLst/>
          </a:prstGeom>
          <a:noFill/>
        </p:spPr>
      </p:pic>
      <p:pic>
        <p:nvPicPr>
          <p:cNvPr id="202" name="Picture 15" descr="C:\Users\mbudiu\AppData\Local\Microsoft\Windows\Temporary Internet Files\Content.IE5\BHDD9B0Z\MCj04348160000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267200"/>
            <a:ext cx="766916" cy="756076"/>
          </a:xfrm>
          <a:prstGeom prst="rect">
            <a:avLst/>
          </a:prstGeom>
          <a:noFill/>
        </p:spPr>
      </p:pic>
      <p:sp>
        <p:nvSpPr>
          <p:cNvPr id="205" name="Rectangle 204"/>
          <p:cNvSpPr/>
          <p:nvPr/>
        </p:nvSpPr>
        <p:spPr>
          <a:xfrm>
            <a:off x="152400" y="1143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/>
          <p:cNvSpPr/>
          <p:nvPr/>
        </p:nvSpPr>
        <p:spPr>
          <a:xfrm>
            <a:off x="152400" y="3810000"/>
            <a:ext cx="8763000" cy="2590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" name="Picture 5" descr="C:\Program Files\Microsoft Resource DVD Artwork\DVD_ART\Artwork_Imagery\HARDWARE_IMAGERY\Illustration - Misc Hardware\Windows Server Icons\Misc\Hourglass waitin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01000" y="4419600"/>
            <a:ext cx="281940" cy="487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953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2" grpId="0" animBg="1"/>
      <p:bldP spid="159" grpId="0" animBg="1"/>
      <p:bldP spid="160" grpId="0" animBg="1"/>
      <p:bldP spid="162" grpId="0" animBg="1"/>
      <p:bldP spid="168" grpId="0" animBg="1"/>
      <p:bldP spid="170" grpId="0" animBg="1"/>
      <p:bldP spid="171" grpId="0" animBg="1"/>
      <p:bldP spid="172" grpId="0" animBg="1"/>
      <p:bldP spid="179" grpId="0" animBg="1"/>
      <p:bldP spid="180" grpId="0" animBg="1"/>
      <p:bldP spid="185" grpId="0" animBg="1"/>
      <p:bldP spid="187" grpId="0" animBg="1"/>
      <p:bldP spid="188" grpId="0" animBg="1"/>
      <p:bldP spid="189" grpId="0" animBg="1"/>
      <p:bldP spid="196" grpId="0" animBg="1"/>
      <p:bldP spid="19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4495800"/>
            <a:ext cx="1363467" cy="2011226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47800" y="274638"/>
            <a:ext cx="3886200" cy="1143000"/>
          </a:xfrm>
        </p:spPr>
        <p:txBody>
          <a:bodyPr/>
          <a:lstStyle/>
          <a:p>
            <a:r>
              <a:rPr lang="en-US" dirty="0" smtClean="0"/>
              <a:t>LINQ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5" descr="C:\Program Files\Microsoft Resource DVD Artwork\DVD_ART\BoxShots_Logos\Visual Studio 2008 Professional Edition MSDN Premium\Visual Studio 2008 Professional Edition with MSDN Premium Subscription 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33800" y="1219200"/>
            <a:ext cx="1736852" cy="2357718"/>
          </a:xfrm>
          <a:prstGeom prst="rect">
            <a:avLst/>
          </a:prstGeom>
          <a:noFill/>
        </p:spPr>
      </p:pic>
      <p:pic>
        <p:nvPicPr>
          <p:cNvPr id="6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343401"/>
            <a:ext cx="799643" cy="2514600"/>
          </a:xfrm>
          <a:prstGeom prst="rect">
            <a:avLst/>
          </a:prstGeom>
          <a:noFill/>
        </p:spPr>
      </p:pic>
      <p:pic>
        <p:nvPicPr>
          <p:cNvPr id="7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4343400"/>
            <a:ext cx="799643" cy="2514600"/>
          </a:xfrm>
          <a:prstGeom prst="rect">
            <a:avLst/>
          </a:prstGeom>
          <a:noFill/>
        </p:spPr>
      </p:pic>
      <p:pic>
        <p:nvPicPr>
          <p:cNvPr id="9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343400"/>
            <a:ext cx="799643" cy="2514600"/>
          </a:xfrm>
          <a:prstGeom prst="rect">
            <a:avLst/>
          </a:prstGeom>
          <a:noFill/>
        </p:spPr>
      </p:pic>
      <p:pic>
        <p:nvPicPr>
          <p:cNvPr id="10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43400"/>
            <a:ext cx="799643" cy="2514600"/>
          </a:xfrm>
          <a:prstGeom prst="rect">
            <a:avLst/>
          </a:prstGeom>
          <a:noFill/>
        </p:spPr>
      </p:pic>
      <p:pic>
        <p:nvPicPr>
          <p:cNvPr id="11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343400"/>
            <a:ext cx="799643" cy="2514600"/>
          </a:xfrm>
          <a:prstGeom prst="rect">
            <a:avLst/>
          </a:prstGeom>
          <a:noFill/>
        </p:spPr>
      </p:pic>
      <p:pic>
        <p:nvPicPr>
          <p:cNvPr id="1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4343400"/>
            <a:ext cx="799643" cy="2514600"/>
          </a:xfrm>
          <a:prstGeom prst="rect">
            <a:avLst/>
          </a:prstGeom>
          <a:noFill/>
        </p:spPr>
      </p:pic>
      <p:pic>
        <p:nvPicPr>
          <p:cNvPr id="1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343400"/>
            <a:ext cx="799643" cy="2514600"/>
          </a:xfrm>
          <a:prstGeom prst="rect">
            <a:avLst/>
          </a:prstGeom>
          <a:noFill/>
        </p:spPr>
      </p:pic>
      <p:pic>
        <p:nvPicPr>
          <p:cNvPr id="1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86600" y="4343400"/>
            <a:ext cx="799643" cy="25146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1219200" y="3733800"/>
            <a:ext cx="6629400" cy="381000"/>
          </a:xfrm>
          <a:prstGeom prst="rect">
            <a:avLst/>
          </a:prstGeom>
          <a:solidFill>
            <a:srgbClr val="FFC000"/>
          </a:solidFill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Dryad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62400" y="43064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/>
              <a:t>=&gt; DryadLINQ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8947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76200" y="1722437"/>
            <a:ext cx="8991600" cy="4800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8600" y="4160837"/>
            <a:ext cx="8686800" cy="2133600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04800" y="4618037"/>
            <a:ext cx="16764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214021" name="Title 1"/>
          <p:cNvSpPr>
            <a:spLocks noGrp="1"/>
          </p:cNvSpPr>
          <p:nvPr>
            <p:ph type="title" idx="4294967295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LINQ = </a:t>
            </a:r>
            <a:r>
              <a:rPr lang="en-US" dirty="0" err="1" smtClean="0"/>
              <a:t>.Net</a:t>
            </a:r>
            <a:r>
              <a:rPr lang="en-US" dirty="0" smtClean="0"/>
              <a:t>+ Queries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28600" y="2255837"/>
            <a:ext cx="8686800" cy="5334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2865437"/>
            <a:ext cx="8686800" cy="12192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4024" name="Content Placeholder 2"/>
          <p:cNvSpPr txBox="1">
            <a:spLocks/>
          </p:cNvSpPr>
          <p:nvPr/>
        </p:nvSpPr>
        <p:spPr bwMode="auto">
          <a:xfrm>
            <a:off x="228600" y="2255837"/>
            <a:ext cx="8686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Collection&lt;T&gt; collection;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bool</a:t>
            </a:r>
            <a:r>
              <a:rPr lang="en-US" sz="3200" dirty="0">
                <a:latin typeface="Calibri" pitchFamily="34" charset="0"/>
              </a:rPr>
              <a:t>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(Key);	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>
                <a:latin typeface="Calibri" pitchFamily="34" charset="0"/>
              </a:rPr>
              <a:t>string Hash(Key);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endParaRPr lang="en-US" sz="3200" dirty="0">
              <a:latin typeface="Calibri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None/>
            </a:pPr>
            <a:r>
              <a:rPr lang="en-US" sz="3200" dirty="0" err="1">
                <a:latin typeface="Calibri" pitchFamily="34" charset="0"/>
              </a:rPr>
              <a:t>var</a:t>
            </a:r>
            <a:r>
              <a:rPr lang="en-US" sz="3200" dirty="0">
                <a:latin typeface="Calibri" pitchFamily="34" charset="0"/>
              </a:rPr>
              <a:t> results = from c in collection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where </a:t>
            </a:r>
            <a:r>
              <a:rPr lang="en-US" sz="3200" dirty="0" err="1">
                <a:latin typeface="Calibri" pitchFamily="34" charset="0"/>
              </a:rPr>
              <a:t>IsLegal</a:t>
            </a:r>
            <a:r>
              <a:rPr lang="en-US" sz="3200" dirty="0">
                <a:latin typeface="Calibri" pitchFamily="34" charset="0"/>
              </a:rPr>
              <a:t>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 </a:t>
            </a:r>
            <a:br>
              <a:rPr lang="en-US" sz="3200" dirty="0">
                <a:latin typeface="Calibri" pitchFamily="34" charset="0"/>
              </a:rPr>
            </a:br>
            <a:r>
              <a:rPr lang="en-US" sz="3200" dirty="0">
                <a:latin typeface="Calibri" pitchFamily="34" charset="0"/>
              </a:rPr>
              <a:t>		select new { Hash(</a:t>
            </a:r>
            <a:r>
              <a:rPr lang="en-US" sz="3200" dirty="0" err="1">
                <a:latin typeface="Calibri" pitchFamily="34" charset="0"/>
              </a:rPr>
              <a:t>c.key</a:t>
            </a:r>
            <a:r>
              <a:rPr lang="en-US" sz="3200" dirty="0">
                <a:latin typeface="Calibri" pitchFamily="34" charset="0"/>
              </a:rPr>
              <a:t>), </a:t>
            </a:r>
            <a:r>
              <a:rPr lang="en-US" sz="3200" dirty="0" err="1">
                <a:latin typeface="Calibri" pitchFamily="34" charset="0"/>
              </a:rPr>
              <a:t>c.value</a:t>
            </a:r>
            <a:r>
              <a:rPr lang="en-US" sz="3200" dirty="0">
                <a:latin typeface="Calibri" pitchFamily="34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9769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1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DryadLINQ Data Model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4" name="Picture 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40155" y="2998065"/>
            <a:ext cx="884439" cy="1304621"/>
          </a:xfrm>
          <a:prstGeom prst="rect">
            <a:avLst/>
          </a:prstGeom>
          <a:noFill/>
        </p:spPr>
      </p:pic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6065" y="2998065"/>
            <a:ext cx="884439" cy="130462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2025" y="2998065"/>
            <a:ext cx="884439" cy="1304621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1078913" y="2700754"/>
            <a:ext cx="2202164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8" name="Rectangle 7"/>
          <p:cNvSpPr/>
          <p:nvPr/>
        </p:nvSpPr>
        <p:spPr>
          <a:xfrm>
            <a:off x="130672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8640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0" name="Rectangle 9"/>
          <p:cNvSpPr/>
          <p:nvPr/>
        </p:nvSpPr>
        <p:spPr>
          <a:xfrm>
            <a:off x="206609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244577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282545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ounded Rectangle 12"/>
          <p:cNvSpPr/>
          <p:nvPr/>
        </p:nvSpPr>
        <p:spPr>
          <a:xfrm>
            <a:off x="3812634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" name="Rectangle 13"/>
          <p:cNvSpPr/>
          <p:nvPr/>
        </p:nvSpPr>
        <p:spPr>
          <a:xfrm>
            <a:off x="4040443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" name="Rectangle 14"/>
          <p:cNvSpPr/>
          <p:nvPr/>
        </p:nvSpPr>
        <p:spPr>
          <a:xfrm>
            <a:off x="4420127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4799811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179495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ounded Rectangle 17"/>
          <p:cNvSpPr/>
          <p:nvPr/>
        </p:nvSpPr>
        <p:spPr>
          <a:xfrm>
            <a:off x="6470418" y="2700754"/>
            <a:ext cx="1822480" cy="1349145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" name="Rectangle 18"/>
          <p:cNvSpPr/>
          <p:nvPr/>
        </p:nvSpPr>
        <p:spPr>
          <a:xfrm>
            <a:off x="6698226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077910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457594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837278" y="2850658"/>
            <a:ext cx="227811" cy="1049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TextBox 18"/>
          <p:cNvSpPr txBox="1"/>
          <p:nvPr/>
        </p:nvSpPr>
        <p:spPr>
          <a:xfrm>
            <a:off x="1371600" y="1676400"/>
            <a:ext cx="1627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Partition</a:t>
            </a:r>
            <a:endParaRPr lang="en-US" sz="3200" i="1" dirty="0"/>
          </a:p>
        </p:txBody>
      </p:sp>
      <p:sp>
        <p:nvSpPr>
          <p:cNvPr id="24" name="Left Brace 23"/>
          <p:cNvSpPr/>
          <p:nvPr/>
        </p:nvSpPr>
        <p:spPr>
          <a:xfrm rot="16200000" flipH="1">
            <a:off x="2066090" y="1376594"/>
            <a:ext cx="294813" cy="206369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TextBox 20"/>
          <p:cNvSpPr txBox="1"/>
          <p:nvPr/>
        </p:nvSpPr>
        <p:spPr>
          <a:xfrm>
            <a:off x="3810000" y="4724400"/>
            <a:ext cx="18197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smtClean="0"/>
              <a:t>Collection</a:t>
            </a:r>
            <a:endParaRPr lang="en-US" sz="3200" i="1" dirty="0"/>
          </a:p>
        </p:txBody>
      </p:sp>
      <p:sp>
        <p:nvSpPr>
          <p:cNvPr id="26" name="Left Brace 25"/>
          <p:cNvSpPr/>
          <p:nvPr/>
        </p:nvSpPr>
        <p:spPr>
          <a:xfrm rot="16200000">
            <a:off x="4645703" y="860673"/>
            <a:ext cx="294813" cy="7517731"/>
          </a:xfrm>
          <a:prstGeom prst="leftBrace">
            <a:avLst>
              <a:gd name="adj1" fmla="val 2775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TextBox 25"/>
          <p:cNvSpPr txBox="1"/>
          <p:nvPr/>
        </p:nvSpPr>
        <p:spPr>
          <a:xfrm>
            <a:off x="5603845" y="1524000"/>
            <a:ext cx="2202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i="1" dirty="0" err="1" smtClean="0"/>
              <a:t>.Net</a:t>
            </a:r>
            <a:r>
              <a:rPr lang="en-US" sz="3200" i="1" dirty="0" smtClean="0"/>
              <a:t> objects</a:t>
            </a:r>
            <a:endParaRPr lang="en-US" sz="3200" i="1" dirty="0"/>
          </a:p>
        </p:txBody>
      </p:sp>
      <p:cxnSp>
        <p:nvCxnSpPr>
          <p:cNvPr id="28" name="Straight Arrow Connector 27"/>
          <p:cNvCxnSpPr>
            <a:stCxn id="27" idx="2"/>
            <a:endCxn id="12" idx="0"/>
          </p:cNvCxnSpPr>
          <p:nvPr/>
        </p:nvCxnSpPr>
        <p:spPr>
          <a:xfrm rot="5400000">
            <a:off x="4451239" y="596900"/>
            <a:ext cx="741883" cy="376563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886838" y="2555845"/>
            <a:ext cx="7665137" cy="16214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7" idx="2"/>
            <a:endCxn id="22" idx="0"/>
          </p:cNvCxnSpPr>
          <p:nvPr/>
        </p:nvCxnSpPr>
        <p:spPr>
          <a:xfrm rot="16200000" flipH="1">
            <a:off x="6957149" y="1856622"/>
            <a:ext cx="741883" cy="1246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10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86000" y="1371600"/>
            <a:ext cx="4191000" cy="19081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357438" y="2341563"/>
            <a:ext cx="4048125" cy="847725"/>
          </a:xfrm>
          <a:prstGeom prst="roundRect">
            <a:avLst/>
          </a:prstGeom>
          <a:solidFill>
            <a:srgbClr val="CC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2393950" y="2514600"/>
            <a:ext cx="858838" cy="225425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2366963" y="1600200"/>
            <a:ext cx="4049712" cy="20955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7438" y="1828800"/>
            <a:ext cx="4048125" cy="48260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357438" y="1584325"/>
            <a:ext cx="4048125" cy="179863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Collection&lt;T&gt; collection;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bool</a:t>
            </a:r>
            <a:r>
              <a:rPr lang="en-US" sz="3200" dirty="0">
                <a:latin typeface="+mn-lt"/>
              </a:rPr>
              <a:t>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(Key k);	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>
                <a:latin typeface="+mn-lt"/>
              </a:rPr>
              <a:t>string Hash(Key);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en-US" sz="3200" dirty="0">
              <a:latin typeface="+mn-lt"/>
            </a:endParaRP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3200" dirty="0" err="1">
                <a:latin typeface="+mn-lt"/>
              </a:rPr>
              <a:t>var</a:t>
            </a:r>
            <a:r>
              <a:rPr lang="en-US" sz="3200" dirty="0">
                <a:latin typeface="+mn-lt"/>
              </a:rPr>
              <a:t> results = from c in collection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where </a:t>
            </a:r>
            <a:r>
              <a:rPr lang="en-US" sz="3200" dirty="0" err="1">
                <a:latin typeface="+mn-lt"/>
              </a:rPr>
              <a:t>IsLegal</a:t>
            </a:r>
            <a:r>
              <a:rPr lang="en-US" sz="3200" dirty="0">
                <a:latin typeface="+mn-lt"/>
              </a:rPr>
              <a:t>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	select new { Hash(</a:t>
            </a:r>
            <a:r>
              <a:rPr lang="en-US" sz="3200" dirty="0" err="1">
                <a:latin typeface="+mn-lt"/>
              </a:rPr>
              <a:t>c.key</a:t>
            </a:r>
            <a:r>
              <a:rPr lang="en-US" sz="3200" dirty="0">
                <a:latin typeface="+mn-lt"/>
              </a:rPr>
              <a:t>), </a:t>
            </a:r>
            <a:r>
              <a:rPr lang="en-US" sz="3200" dirty="0" err="1">
                <a:latin typeface="+mn-lt"/>
              </a:rPr>
              <a:t>c.value</a:t>
            </a:r>
            <a:r>
              <a:rPr lang="en-US" sz="3200" dirty="0">
                <a:latin typeface="+mn-lt"/>
              </a:rPr>
              <a:t>};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1676400" y="4953000"/>
            <a:ext cx="5334000" cy="838200"/>
          </a:xfrm>
          <a:prstGeom prst="roundRect">
            <a:avLst/>
          </a:prstGeom>
          <a:solidFill>
            <a:srgbClr val="CC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21504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6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Slide Number Placeholder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215050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r>
              <a:rPr lang="en-US"/>
              <a:t>DryadLINQ = LINQ + Dryad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8176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cxnSp>
        <p:nvCxnSpPr>
          <p:cNvPr id="17" name="Straight Arrow Connector 16"/>
          <p:cNvCxnSpPr>
            <a:stCxn id="21" idx="4"/>
            <a:endCxn id="13" idx="0"/>
          </p:cNvCxnSpPr>
          <p:nvPr/>
        </p:nvCxnSpPr>
        <p:spPr>
          <a:xfrm rot="5400000">
            <a:off x="21216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6" idx="0"/>
          </p:cNvCxnSpPr>
          <p:nvPr/>
        </p:nvCxnSpPr>
        <p:spPr>
          <a:xfrm rot="16200000" flipH="1">
            <a:off x="6065838" y="4905375"/>
            <a:ext cx="381000" cy="38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21224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4178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7132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08688" y="44291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542088" y="4352925"/>
            <a:ext cx="16113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collection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21986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4940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7894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084888" y="6029325"/>
            <a:ext cx="381000" cy="304800"/>
          </a:xfrm>
          <a:prstGeom prst="ellipse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37" name="Straight Arrow Connector 36"/>
          <p:cNvCxnSpPr>
            <a:stCxn id="13" idx="2"/>
            <a:endCxn id="33" idx="0"/>
          </p:cNvCxnSpPr>
          <p:nvPr/>
        </p:nvCxnSpPr>
        <p:spPr>
          <a:xfrm rot="16200000" flipH="1">
            <a:off x="21605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4" idx="2"/>
            <a:endCxn id="34" idx="0"/>
          </p:cNvCxnSpPr>
          <p:nvPr/>
        </p:nvCxnSpPr>
        <p:spPr>
          <a:xfrm rot="16200000" flipH="1">
            <a:off x="34559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5" idx="2"/>
            <a:endCxn id="35" idx="0"/>
          </p:cNvCxnSpPr>
          <p:nvPr/>
        </p:nvCxnSpPr>
        <p:spPr>
          <a:xfrm rot="16200000" flipH="1">
            <a:off x="4751388" y="5800725"/>
            <a:ext cx="381000" cy="762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2"/>
            <a:endCxn id="36" idx="0"/>
          </p:cNvCxnSpPr>
          <p:nvPr/>
        </p:nvCxnSpPr>
        <p:spPr>
          <a:xfrm rot="5400000">
            <a:off x="6084094" y="58396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618288" y="5953125"/>
            <a:ext cx="11445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sz="2800" i="1">
                <a:latin typeface="Calibri" pitchFamily="34" charset="0"/>
              </a:rPr>
              <a:t>results</a:t>
            </a:r>
          </a:p>
        </p:txBody>
      </p:sp>
      <p:pic>
        <p:nvPicPr>
          <p:cNvPr id="215068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44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9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98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0" name="Picture 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5288" y="4657725"/>
            <a:ext cx="722312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/>
          <p:cNvSpPr/>
          <p:nvPr/>
        </p:nvSpPr>
        <p:spPr>
          <a:xfrm>
            <a:off x="3113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84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780088" y="5114925"/>
            <a:ext cx="990600" cy="533400"/>
          </a:xfrm>
          <a:prstGeom prst="round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schemeClr val="tx1"/>
                </a:solidFill>
              </a:rPr>
              <a:t>C#</a:t>
            </a:r>
          </a:p>
        </p:txBody>
      </p:sp>
      <p:sp>
        <p:nvSpPr>
          <p:cNvPr id="54" name="Down Arrow 53"/>
          <p:cNvSpPr/>
          <p:nvPr/>
        </p:nvSpPr>
        <p:spPr>
          <a:xfrm>
            <a:off x="3886200" y="3429000"/>
            <a:ext cx="914400" cy="762000"/>
          </a:xfrm>
          <a:prstGeom prst="downArrow">
            <a:avLst/>
          </a:prstGeom>
          <a:solidFill>
            <a:srgbClr val="FF0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Freeform 59"/>
          <p:cNvSpPr/>
          <p:nvPr/>
        </p:nvSpPr>
        <p:spPr>
          <a:xfrm>
            <a:off x="1333500" y="1897063"/>
            <a:ext cx="1038225" cy="32004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8764" h="3200400">
                <a:moveTo>
                  <a:pt x="1038764" y="0"/>
                </a:moveTo>
                <a:cubicBezTo>
                  <a:pt x="907211" y="6470"/>
                  <a:pt x="547058" y="12940"/>
                  <a:pt x="378843" y="155276"/>
                </a:cubicBezTo>
                <a:cubicBezTo>
                  <a:pt x="210628" y="297612"/>
                  <a:pt x="0" y="346494"/>
                  <a:pt x="29474" y="854015"/>
                </a:cubicBezTo>
                <a:cubicBezTo>
                  <a:pt x="58948" y="1361536"/>
                  <a:pt x="288266" y="2280968"/>
                  <a:pt x="555685" y="32004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" name="Freeform 60"/>
          <p:cNvSpPr/>
          <p:nvPr/>
        </p:nvSpPr>
        <p:spPr>
          <a:xfrm flipH="1">
            <a:off x="6400800" y="2743200"/>
            <a:ext cx="889000" cy="2286000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09909 w 1009909"/>
              <a:gd name="connsiteY0" fmla="*/ 0 h 2743200"/>
              <a:gd name="connsiteX1" fmla="*/ 349988 w 1009909"/>
              <a:gd name="connsiteY1" fmla="*/ 155276 h 2743200"/>
              <a:gd name="connsiteX2" fmla="*/ 619 w 1009909"/>
              <a:gd name="connsiteY2" fmla="*/ 854015 h 2743200"/>
              <a:gd name="connsiteX3" fmla="*/ 353703 w 1009909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9909" h="2743200">
                <a:moveTo>
                  <a:pt x="1009909" y="0"/>
                </a:moveTo>
                <a:cubicBezTo>
                  <a:pt x="878356" y="6470"/>
                  <a:pt x="518203" y="12940"/>
                  <a:pt x="349988" y="155276"/>
                </a:cubicBezTo>
                <a:cubicBezTo>
                  <a:pt x="181773" y="297612"/>
                  <a:pt x="0" y="422694"/>
                  <a:pt x="619" y="854015"/>
                </a:cubicBezTo>
                <a:cubicBezTo>
                  <a:pt x="1238" y="1285336"/>
                  <a:pt x="86284" y="1823768"/>
                  <a:pt x="353703" y="2743200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85800" y="2133600"/>
            <a:ext cx="77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Vertex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code</a:t>
            </a: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7315200" y="2819400"/>
            <a:ext cx="12319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Query</a:t>
            </a:r>
            <a:br>
              <a:rPr lang="en-US" i="1">
                <a:latin typeface="Calibri" pitchFamily="34" charset="0"/>
              </a:rPr>
            </a:br>
            <a:r>
              <a:rPr lang="en-US" i="1">
                <a:latin typeface="Calibri" pitchFamily="34" charset="0"/>
              </a:rPr>
              <a:t>plan</a:t>
            </a:r>
          </a:p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(Dryad job)</a:t>
            </a:r>
          </a:p>
        </p:txBody>
      </p:sp>
      <p:sp>
        <p:nvSpPr>
          <p:cNvPr id="68" name="Freeform 67"/>
          <p:cNvSpPr/>
          <p:nvPr/>
        </p:nvSpPr>
        <p:spPr>
          <a:xfrm>
            <a:off x="1854200" y="1703388"/>
            <a:ext cx="547688" cy="2792412"/>
          </a:xfrm>
          <a:custGeom>
            <a:avLst/>
            <a:gdLst>
              <a:gd name="connsiteX0" fmla="*/ 1017916 w 1017916"/>
              <a:gd name="connsiteY0" fmla="*/ 0 h 3200400"/>
              <a:gd name="connsiteX1" fmla="*/ 586595 w 1017916"/>
              <a:gd name="connsiteY1" fmla="*/ 155276 h 3200400"/>
              <a:gd name="connsiteX2" fmla="*/ 8626 w 1017916"/>
              <a:gd name="connsiteY2" fmla="*/ 854015 h 3200400"/>
              <a:gd name="connsiteX3" fmla="*/ 534837 w 1017916"/>
              <a:gd name="connsiteY3" fmla="*/ 3200400 h 3200400"/>
              <a:gd name="connsiteX0" fmla="*/ 1038764 w 1038764"/>
              <a:gd name="connsiteY0" fmla="*/ 0 h 3200400"/>
              <a:gd name="connsiteX1" fmla="*/ 378843 w 1038764"/>
              <a:gd name="connsiteY1" fmla="*/ 155276 h 3200400"/>
              <a:gd name="connsiteX2" fmla="*/ 29474 w 1038764"/>
              <a:gd name="connsiteY2" fmla="*/ 854015 h 3200400"/>
              <a:gd name="connsiteX3" fmla="*/ 555685 w 1038764"/>
              <a:gd name="connsiteY3" fmla="*/ 3200400 h 3200400"/>
              <a:gd name="connsiteX0" fmla="*/ 1038764 w 1038764"/>
              <a:gd name="connsiteY0" fmla="*/ 22561 h 3222961"/>
              <a:gd name="connsiteX1" fmla="*/ 792088 w 1038764"/>
              <a:gd name="connsiteY1" fmla="*/ 25879 h 3222961"/>
              <a:gd name="connsiteX2" fmla="*/ 378843 w 1038764"/>
              <a:gd name="connsiteY2" fmla="*/ 177837 h 3222961"/>
              <a:gd name="connsiteX3" fmla="*/ 29474 w 1038764"/>
              <a:gd name="connsiteY3" fmla="*/ 876576 h 3222961"/>
              <a:gd name="connsiteX4" fmla="*/ 555685 w 1038764"/>
              <a:gd name="connsiteY4" fmla="*/ 3222961 h 3222961"/>
              <a:gd name="connsiteX0" fmla="*/ 798875 w 862093"/>
              <a:gd name="connsiteY0" fmla="*/ 22561 h 3222961"/>
              <a:gd name="connsiteX1" fmla="*/ 792088 w 862093"/>
              <a:gd name="connsiteY1" fmla="*/ 25879 h 3222961"/>
              <a:gd name="connsiteX2" fmla="*/ 378843 w 862093"/>
              <a:gd name="connsiteY2" fmla="*/ 177837 h 3222961"/>
              <a:gd name="connsiteX3" fmla="*/ 29474 w 862093"/>
              <a:gd name="connsiteY3" fmla="*/ 876576 h 3222961"/>
              <a:gd name="connsiteX4" fmla="*/ 555685 w 862093"/>
              <a:gd name="connsiteY4" fmla="*/ 3222961 h 3222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2093" h="3222961">
                <a:moveTo>
                  <a:pt x="798875" y="22561"/>
                </a:moveTo>
                <a:cubicBezTo>
                  <a:pt x="797744" y="23114"/>
                  <a:pt x="862093" y="0"/>
                  <a:pt x="792088" y="25879"/>
                </a:cubicBezTo>
                <a:cubicBezTo>
                  <a:pt x="722083" y="51758"/>
                  <a:pt x="505945" y="36054"/>
                  <a:pt x="378843" y="177837"/>
                </a:cubicBezTo>
                <a:cubicBezTo>
                  <a:pt x="251741" y="319620"/>
                  <a:pt x="0" y="369055"/>
                  <a:pt x="29474" y="876576"/>
                </a:cubicBezTo>
                <a:cubicBezTo>
                  <a:pt x="58948" y="1384097"/>
                  <a:pt x="288266" y="2303529"/>
                  <a:pt x="555685" y="3222961"/>
                </a:cubicBezTo>
              </a:path>
            </a:pathLst>
          </a:cu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2057400" y="3505200"/>
            <a:ext cx="638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n-US" i="1">
                <a:latin typeface="Calibri" pitchFamily="34" charset="0"/>
              </a:rPr>
              <a:t>Data</a:t>
            </a:r>
          </a:p>
        </p:txBody>
      </p:sp>
      <p:cxnSp>
        <p:nvCxnSpPr>
          <p:cNvPr id="18" name="Straight Arrow Connector 17"/>
          <p:cNvCxnSpPr>
            <a:stCxn id="22" idx="4"/>
            <a:endCxn id="14" idx="0"/>
          </p:cNvCxnSpPr>
          <p:nvPr/>
        </p:nvCxnSpPr>
        <p:spPr>
          <a:xfrm rot="5400000">
            <a:off x="34170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4"/>
            <a:endCxn id="15" idx="0"/>
          </p:cNvCxnSpPr>
          <p:nvPr/>
        </p:nvCxnSpPr>
        <p:spPr>
          <a:xfrm rot="5400000">
            <a:off x="4712494" y="4925219"/>
            <a:ext cx="381000" cy="15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2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3" grpId="0" animBg="1"/>
      <p:bldP spid="21" grpId="0" animBg="1"/>
      <p:bldP spid="22" grpId="0" animBg="1"/>
      <p:bldP spid="23" grpId="0" animBg="1"/>
      <p:bldP spid="24" grpId="0" animBg="1"/>
      <p:bldP spid="25" grpId="0"/>
      <p:bldP spid="33" grpId="0" animBg="1"/>
      <p:bldP spid="34" grpId="0" animBg="1"/>
      <p:bldP spid="35" grpId="0" animBg="1"/>
      <p:bldP spid="36" grpId="0" animBg="1"/>
      <p:bldP spid="49" grpId="0"/>
      <p:bldP spid="14" grpId="0" animBg="1"/>
      <p:bldP spid="15" grpId="0" animBg="1"/>
      <p:bldP spid="16" grpId="0" animBg="1"/>
      <p:bldP spid="60" grpId="0" animBg="1"/>
      <p:bldP spid="61" grpId="0" animBg="1"/>
      <p:bldP spid="62" grpId="0"/>
      <p:bldP spid="63" grpId="0"/>
      <p:bldP spid="68" grpId="0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Input device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482" name="Picture 2" descr="http://www.tecnetico.com/wp-content/gallery/kinect-antes-conocido-como-project-natal-para-el-xbox-360-de-microsoft/kinect-xbox-360-descrip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1238322"/>
            <a:ext cx="9060612" cy="498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9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Picture 19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087125"/>
            <a:ext cx="467620" cy="367961"/>
          </a:xfrm>
          <a:prstGeom prst="rect">
            <a:avLst/>
          </a:prstGeom>
          <a:noFill/>
        </p:spPr>
      </p:pic>
      <p:sp>
        <p:nvSpPr>
          <p:cNvPr id="204" name="Rounded Rectangle 203"/>
          <p:cNvSpPr/>
          <p:nvPr/>
        </p:nvSpPr>
        <p:spPr>
          <a:xfrm>
            <a:off x="5257800" y="4003271"/>
            <a:ext cx="1142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4" name="Picture 17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581400"/>
            <a:ext cx="467620" cy="367961"/>
          </a:xfrm>
          <a:prstGeom prst="rect">
            <a:avLst/>
          </a:prstGeom>
          <a:noFill/>
        </p:spPr>
      </p:pic>
      <p:sp>
        <p:nvSpPr>
          <p:cNvPr id="183" name="Rounded Rectangle 182"/>
          <p:cNvSpPr/>
          <p:nvPr/>
        </p:nvSpPr>
        <p:spPr>
          <a:xfrm>
            <a:off x="5638800" y="3469871"/>
            <a:ext cx="76137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pic>
        <p:nvPicPr>
          <p:cNvPr id="175" name="Picture 17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553725"/>
            <a:ext cx="467620" cy="367961"/>
          </a:xfrm>
          <a:prstGeom prst="rect">
            <a:avLst/>
          </a:prstGeom>
          <a:noFill/>
        </p:spPr>
      </p:pic>
      <p:sp>
        <p:nvSpPr>
          <p:cNvPr id="188" name="Rounded Rectangle 187"/>
          <p:cNvSpPr/>
          <p:nvPr/>
        </p:nvSpPr>
        <p:spPr>
          <a:xfrm>
            <a:off x="6841817" y="34698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5" name="Rounded Rectangle 304"/>
          <p:cNvSpPr/>
          <p:nvPr/>
        </p:nvSpPr>
        <p:spPr>
          <a:xfrm>
            <a:off x="5715000" y="3509400"/>
            <a:ext cx="622005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6" name="Rounded Rectangle 305"/>
          <p:cNvSpPr/>
          <p:nvPr/>
        </p:nvSpPr>
        <p:spPr>
          <a:xfrm>
            <a:off x="6898200" y="3509400"/>
            <a:ext cx="8418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76" name="Picture 17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553725"/>
            <a:ext cx="467620" cy="367961"/>
          </a:xfrm>
          <a:prstGeom prst="rect">
            <a:avLst/>
          </a:prstGeom>
          <a:noFill/>
        </p:spPr>
      </p:pic>
      <p:sp>
        <p:nvSpPr>
          <p:cNvPr id="177" name="Rounded Rectangle 176"/>
          <p:cNvSpPr/>
          <p:nvPr/>
        </p:nvSpPr>
        <p:spPr>
          <a:xfrm>
            <a:off x="3991227" y="3469871"/>
            <a:ext cx="13295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0" name="Rounded Rectangle 299"/>
          <p:cNvSpPr/>
          <p:nvPr/>
        </p:nvSpPr>
        <p:spPr>
          <a:xfrm>
            <a:off x="4036800" y="3509400"/>
            <a:ext cx="6576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03" name="Rounded Rectangle 302"/>
          <p:cNvSpPr/>
          <p:nvPr/>
        </p:nvSpPr>
        <p:spPr>
          <a:xfrm>
            <a:off x="4724400" y="3505200"/>
            <a:ext cx="533400" cy="294118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33400" y="2286000"/>
            <a:ext cx="20806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Where</a:t>
            </a:r>
          </a:p>
          <a:p>
            <a:r>
              <a:rPr lang="en-US" sz="3600" dirty="0" smtClean="0"/>
              <a:t>Select</a:t>
            </a:r>
          </a:p>
          <a:p>
            <a:r>
              <a:rPr lang="en-US" sz="3600" dirty="0" err="1" smtClean="0"/>
              <a:t>GroupBy</a:t>
            </a:r>
            <a:endParaRPr lang="en-US" sz="3600" dirty="0" smtClean="0"/>
          </a:p>
          <a:p>
            <a:r>
              <a:rPr lang="en-US" sz="3600" dirty="0" err="1" smtClean="0"/>
              <a:t>OrderBy</a:t>
            </a:r>
            <a:endParaRPr lang="en-US" sz="3600" dirty="0" smtClean="0"/>
          </a:p>
          <a:p>
            <a:r>
              <a:rPr lang="en-US" sz="3600" dirty="0" smtClean="0"/>
              <a:t>Aggregate</a:t>
            </a:r>
          </a:p>
          <a:p>
            <a:r>
              <a:rPr lang="en-US" sz="3600" dirty="0" smtClean="0"/>
              <a:t>Join</a:t>
            </a:r>
          </a:p>
        </p:txBody>
      </p:sp>
      <p:pic>
        <p:nvPicPr>
          <p:cNvPr id="5" name="Picture 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1572525"/>
            <a:ext cx="467620" cy="367961"/>
          </a:xfrm>
          <a:prstGeom prst="rect">
            <a:avLst/>
          </a:prstGeom>
          <a:noFill/>
        </p:spPr>
      </p:pic>
      <p:pic>
        <p:nvPicPr>
          <p:cNvPr id="6" name="Picture 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1572525"/>
            <a:ext cx="467620" cy="367961"/>
          </a:xfrm>
          <a:prstGeom prst="rect">
            <a:avLst/>
          </a:prstGeom>
          <a:noFill/>
        </p:spPr>
      </p:pic>
      <p:pic>
        <p:nvPicPr>
          <p:cNvPr id="7" name="Picture 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1572525"/>
            <a:ext cx="467620" cy="367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3991227" y="14886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9" name="Rectangle 8"/>
          <p:cNvSpPr/>
          <p:nvPr/>
        </p:nvSpPr>
        <p:spPr>
          <a:xfrm>
            <a:off x="411167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12420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4513166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2" name="Rectangle 11"/>
          <p:cNvSpPr/>
          <p:nvPr/>
        </p:nvSpPr>
        <p:spPr>
          <a:xfrm>
            <a:off x="471391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" name="Rectangle 12"/>
          <p:cNvSpPr/>
          <p:nvPr/>
        </p:nvSpPr>
        <p:spPr>
          <a:xfrm>
            <a:off x="4914658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" name="Rounded Rectangle 13"/>
          <p:cNvSpPr/>
          <p:nvPr/>
        </p:nvSpPr>
        <p:spPr>
          <a:xfrm>
            <a:off x="5436596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" name="Rectangle 14"/>
          <p:cNvSpPr/>
          <p:nvPr/>
        </p:nvSpPr>
        <p:spPr>
          <a:xfrm>
            <a:off x="555704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" name="Rectangle 15"/>
          <p:cNvSpPr/>
          <p:nvPr/>
        </p:nvSpPr>
        <p:spPr>
          <a:xfrm>
            <a:off x="575778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595853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" name="Rectangle 17"/>
          <p:cNvSpPr/>
          <p:nvPr/>
        </p:nvSpPr>
        <p:spPr>
          <a:xfrm>
            <a:off x="6159282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" name="Rounded Rectangle 18"/>
          <p:cNvSpPr/>
          <p:nvPr/>
        </p:nvSpPr>
        <p:spPr>
          <a:xfrm>
            <a:off x="6841817" y="14886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0" name="Rectangle 19"/>
          <p:cNvSpPr/>
          <p:nvPr/>
        </p:nvSpPr>
        <p:spPr>
          <a:xfrm>
            <a:off x="6962263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" name="Rectangle 20"/>
          <p:cNvSpPr/>
          <p:nvPr/>
        </p:nvSpPr>
        <p:spPr>
          <a:xfrm>
            <a:off x="7163009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" name="Rectangle 21"/>
          <p:cNvSpPr/>
          <p:nvPr/>
        </p:nvSpPr>
        <p:spPr>
          <a:xfrm>
            <a:off x="7363755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3" name="Rectangle 22"/>
          <p:cNvSpPr/>
          <p:nvPr/>
        </p:nvSpPr>
        <p:spPr>
          <a:xfrm>
            <a:off x="7564501" y="15309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32" name="Picture 131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2486925"/>
            <a:ext cx="467620" cy="367961"/>
          </a:xfrm>
          <a:prstGeom prst="rect">
            <a:avLst/>
          </a:prstGeom>
          <a:noFill/>
        </p:spPr>
      </p:pic>
      <p:pic>
        <p:nvPicPr>
          <p:cNvPr id="133" name="Picture 13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2486925"/>
            <a:ext cx="467620" cy="367961"/>
          </a:xfrm>
          <a:prstGeom prst="rect">
            <a:avLst/>
          </a:prstGeom>
          <a:noFill/>
        </p:spPr>
      </p:pic>
      <p:pic>
        <p:nvPicPr>
          <p:cNvPr id="134" name="Picture 13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486925"/>
            <a:ext cx="467620" cy="367961"/>
          </a:xfrm>
          <a:prstGeom prst="rect">
            <a:avLst/>
          </a:prstGeom>
          <a:noFill/>
        </p:spPr>
      </p:pic>
      <p:sp>
        <p:nvSpPr>
          <p:cNvPr id="135" name="Rounded Rectangle 134"/>
          <p:cNvSpPr/>
          <p:nvPr/>
        </p:nvSpPr>
        <p:spPr>
          <a:xfrm>
            <a:off x="3991227" y="24030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36" name="Rectangle 135"/>
          <p:cNvSpPr/>
          <p:nvPr/>
        </p:nvSpPr>
        <p:spPr>
          <a:xfrm>
            <a:off x="411167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4513166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39" name="Rectangle 138"/>
          <p:cNvSpPr/>
          <p:nvPr/>
        </p:nvSpPr>
        <p:spPr>
          <a:xfrm>
            <a:off x="471391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1" name="Rounded Rectangle 140"/>
          <p:cNvSpPr/>
          <p:nvPr/>
        </p:nvSpPr>
        <p:spPr>
          <a:xfrm>
            <a:off x="5436596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3" name="Rectangle 142"/>
          <p:cNvSpPr/>
          <p:nvPr/>
        </p:nvSpPr>
        <p:spPr>
          <a:xfrm>
            <a:off x="575778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4" name="Rectangle 143"/>
          <p:cNvSpPr/>
          <p:nvPr/>
        </p:nvSpPr>
        <p:spPr>
          <a:xfrm>
            <a:off x="5958535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5" name="Rectangle 144"/>
          <p:cNvSpPr/>
          <p:nvPr/>
        </p:nvSpPr>
        <p:spPr>
          <a:xfrm>
            <a:off x="6159282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6" name="Rounded Rectangle 145"/>
          <p:cNvSpPr/>
          <p:nvPr/>
        </p:nvSpPr>
        <p:spPr>
          <a:xfrm>
            <a:off x="6841817" y="24030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47" name="Rectangle 146"/>
          <p:cNvSpPr/>
          <p:nvPr/>
        </p:nvSpPr>
        <p:spPr>
          <a:xfrm>
            <a:off x="6962263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48" name="Rectangle 147"/>
          <p:cNvSpPr/>
          <p:nvPr/>
        </p:nvSpPr>
        <p:spPr>
          <a:xfrm>
            <a:off x="7163009" y="24453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53" name="Picture 15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3020325"/>
            <a:ext cx="467620" cy="367961"/>
          </a:xfrm>
          <a:prstGeom prst="rect">
            <a:avLst/>
          </a:prstGeom>
          <a:noFill/>
        </p:spPr>
      </p:pic>
      <p:pic>
        <p:nvPicPr>
          <p:cNvPr id="154" name="Picture 15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3020325"/>
            <a:ext cx="467620" cy="367961"/>
          </a:xfrm>
          <a:prstGeom prst="rect">
            <a:avLst/>
          </a:prstGeom>
          <a:noFill/>
        </p:spPr>
      </p:pic>
      <p:pic>
        <p:nvPicPr>
          <p:cNvPr id="155" name="Picture 154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020325"/>
            <a:ext cx="467620" cy="367961"/>
          </a:xfrm>
          <a:prstGeom prst="rect">
            <a:avLst/>
          </a:prstGeom>
          <a:noFill/>
        </p:spPr>
      </p:pic>
      <p:sp>
        <p:nvSpPr>
          <p:cNvPr id="156" name="Rounded Rectangle 155"/>
          <p:cNvSpPr/>
          <p:nvPr/>
        </p:nvSpPr>
        <p:spPr>
          <a:xfrm>
            <a:off x="3991227" y="2936471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57" name="Rectangle 156"/>
          <p:cNvSpPr/>
          <p:nvPr/>
        </p:nvSpPr>
        <p:spPr>
          <a:xfrm>
            <a:off x="408960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290345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59" name="Rectangle 158"/>
          <p:cNvSpPr/>
          <p:nvPr/>
        </p:nvSpPr>
        <p:spPr>
          <a:xfrm>
            <a:off x="4491091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0" name="Rectangle 159"/>
          <p:cNvSpPr/>
          <p:nvPr/>
        </p:nvSpPr>
        <p:spPr>
          <a:xfrm>
            <a:off x="469183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1" name="Rectangle 160"/>
          <p:cNvSpPr/>
          <p:nvPr/>
        </p:nvSpPr>
        <p:spPr>
          <a:xfrm>
            <a:off x="4892583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2" name="Rounded Rectangle 161"/>
          <p:cNvSpPr/>
          <p:nvPr/>
        </p:nvSpPr>
        <p:spPr>
          <a:xfrm>
            <a:off x="5436596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3" name="Rectangle 162"/>
          <p:cNvSpPr/>
          <p:nvPr/>
        </p:nvSpPr>
        <p:spPr>
          <a:xfrm>
            <a:off x="553496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4" name="Rectangle 163"/>
          <p:cNvSpPr/>
          <p:nvPr/>
        </p:nvSpPr>
        <p:spPr>
          <a:xfrm>
            <a:off x="573571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5" name="Rectangle 164"/>
          <p:cNvSpPr/>
          <p:nvPr/>
        </p:nvSpPr>
        <p:spPr>
          <a:xfrm>
            <a:off x="593646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6" name="Rectangle 165"/>
          <p:cNvSpPr/>
          <p:nvPr/>
        </p:nvSpPr>
        <p:spPr>
          <a:xfrm>
            <a:off x="6137207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7" name="Rounded Rectangle 166"/>
          <p:cNvSpPr/>
          <p:nvPr/>
        </p:nvSpPr>
        <p:spPr>
          <a:xfrm>
            <a:off x="6841817" y="29364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68" name="Rectangle 167"/>
          <p:cNvSpPr/>
          <p:nvPr/>
        </p:nvSpPr>
        <p:spPr>
          <a:xfrm>
            <a:off x="6940188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69" name="Rectangle 168"/>
          <p:cNvSpPr/>
          <p:nvPr/>
        </p:nvSpPr>
        <p:spPr>
          <a:xfrm>
            <a:off x="7140934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0" name="Rectangle 169"/>
          <p:cNvSpPr/>
          <p:nvPr/>
        </p:nvSpPr>
        <p:spPr>
          <a:xfrm>
            <a:off x="7341680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1" name="Rectangle 170"/>
          <p:cNvSpPr/>
          <p:nvPr/>
        </p:nvSpPr>
        <p:spPr>
          <a:xfrm>
            <a:off x="7542426" y="3067201"/>
            <a:ext cx="164598" cy="119058"/>
          </a:xfrm>
          <a:prstGeom prst="rect">
            <a:avLst/>
          </a:prstGeom>
          <a:solidFill>
            <a:srgbClr val="11FF17"/>
          </a:solidFill>
          <a:ln>
            <a:solidFill>
              <a:srgbClr val="006C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78" name="Rectangle 177"/>
          <p:cNvSpPr/>
          <p:nvPr/>
        </p:nvSpPr>
        <p:spPr>
          <a:xfrm>
            <a:off x="4114374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4315119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0" name="Rectangle 179"/>
          <p:cNvSpPr/>
          <p:nvPr/>
        </p:nvSpPr>
        <p:spPr>
          <a:xfrm>
            <a:off x="4515865" y="3571201"/>
            <a:ext cx="115050" cy="17785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1" name="Rectangle 180"/>
          <p:cNvSpPr/>
          <p:nvPr/>
        </p:nvSpPr>
        <p:spPr>
          <a:xfrm>
            <a:off x="476175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2" name="Rectangle 181"/>
          <p:cNvSpPr/>
          <p:nvPr/>
        </p:nvSpPr>
        <p:spPr>
          <a:xfrm>
            <a:off x="4933575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5" name="Rectangle 184"/>
          <p:cNvSpPr/>
          <p:nvPr/>
        </p:nvSpPr>
        <p:spPr>
          <a:xfrm>
            <a:off x="5760488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6" name="Rectangle 185"/>
          <p:cNvSpPr/>
          <p:nvPr/>
        </p:nvSpPr>
        <p:spPr>
          <a:xfrm>
            <a:off x="5961234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7" name="Rectangle 186"/>
          <p:cNvSpPr/>
          <p:nvPr/>
        </p:nvSpPr>
        <p:spPr>
          <a:xfrm>
            <a:off x="6161981" y="3571201"/>
            <a:ext cx="115050" cy="17785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89" name="Rectangle 188"/>
          <p:cNvSpPr/>
          <p:nvPr/>
        </p:nvSpPr>
        <p:spPr>
          <a:xfrm>
            <a:off x="6964962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0" name="Rectangle 189"/>
          <p:cNvSpPr/>
          <p:nvPr/>
        </p:nvSpPr>
        <p:spPr>
          <a:xfrm>
            <a:off x="7165708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1" name="Rectangle 190"/>
          <p:cNvSpPr/>
          <p:nvPr/>
        </p:nvSpPr>
        <p:spPr>
          <a:xfrm>
            <a:off x="7366454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192" name="Rectangle 191"/>
          <p:cNvSpPr/>
          <p:nvPr/>
        </p:nvSpPr>
        <p:spPr>
          <a:xfrm>
            <a:off x="7567200" y="3571201"/>
            <a:ext cx="115050" cy="177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196" name="Picture 19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17453" y="4087125"/>
            <a:ext cx="467620" cy="367961"/>
          </a:xfrm>
          <a:prstGeom prst="rect">
            <a:avLst/>
          </a:prstGeom>
          <a:noFill/>
        </p:spPr>
      </p:pic>
      <p:pic>
        <p:nvPicPr>
          <p:cNvPr id="197" name="Picture 19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4087125"/>
            <a:ext cx="467620" cy="367961"/>
          </a:xfrm>
          <a:prstGeom prst="rect">
            <a:avLst/>
          </a:prstGeom>
          <a:noFill/>
        </p:spPr>
      </p:pic>
      <p:sp>
        <p:nvSpPr>
          <p:cNvPr id="198" name="Rounded Rectangle 197"/>
          <p:cNvSpPr/>
          <p:nvPr/>
        </p:nvSpPr>
        <p:spPr>
          <a:xfrm>
            <a:off x="3991227" y="4003271"/>
            <a:ext cx="961773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199" name="Rectangle 198"/>
          <p:cNvSpPr/>
          <p:nvPr/>
        </p:nvSpPr>
        <p:spPr>
          <a:xfrm>
            <a:off x="4118400" y="4295790"/>
            <a:ext cx="11372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316484" y="4289363"/>
            <a:ext cx="116383" cy="5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1" name="Rectangle 200"/>
          <p:cNvSpPr/>
          <p:nvPr/>
        </p:nvSpPr>
        <p:spPr>
          <a:xfrm>
            <a:off x="4511080" y="4268487"/>
            <a:ext cx="122534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2" name="Rectangle 201"/>
          <p:cNvSpPr/>
          <p:nvPr/>
        </p:nvSpPr>
        <p:spPr>
          <a:xfrm>
            <a:off x="4705674" y="4268487"/>
            <a:ext cx="128685" cy="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3" name="Rectangle 202"/>
          <p:cNvSpPr/>
          <p:nvPr/>
        </p:nvSpPr>
        <p:spPr>
          <a:xfrm>
            <a:off x="5334000" y="4261529"/>
            <a:ext cx="120878" cy="79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5" name="Rectangle 204"/>
          <p:cNvSpPr/>
          <p:nvPr/>
        </p:nvSpPr>
        <p:spPr>
          <a:xfrm>
            <a:off x="5551200" y="4226400"/>
            <a:ext cx="126291" cy="115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6" name="Rectangle 205"/>
          <p:cNvSpPr/>
          <p:nvPr/>
        </p:nvSpPr>
        <p:spPr>
          <a:xfrm>
            <a:off x="5752800" y="4212000"/>
            <a:ext cx="125437" cy="129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7" name="Rectangle 206"/>
          <p:cNvSpPr/>
          <p:nvPr/>
        </p:nvSpPr>
        <p:spPr>
          <a:xfrm>
            <a:off x="5947201" y="4176000"/>
            <a:ext cx="131782" cy="165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8" name="Rectangle 207"/>
          <p:cNvSpPr/>
          <p:nvPr/>
        </p:nvSpPr>
        <p:spPr>
          <a:xfrm>
            <a:off x="6159418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09" name="Rounded Rectangle 208"/>
          <p:cNvSpPr/>
          <p:nvPr/>
        </p:nvSpPr>
        <p:spPr>
          <a:xfrm>
            <a:off x="6841817" y="4003271"/>
            <a:ext cx="9635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10" name="Rectangle 209"/>
          <p:cNvSpPr/>
          <p:nvPr/>
        </p:nvSpPr>
        <p:spPr>
          <a:xfrm>
            <a:off x="6962399" y="4140000"/>
            <a:ext cx="120311" cy="201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1" name="Rectangle 210"/>
          <p:cNvSpPr/>
          <p:nvPr/>
        </p:nvSpPr>
        <p:spPr>
          <a:xfrm>
            <a:off x="7163999" y="4118400"/>
            <a:ext cx="119457" cy="22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2" name="Rectangle 211"/>
          <p:cNvSpPr/>
          <p:nvPr/>
        </p:nvSpPr>
        <p:spPr>
          <a:xfrm>
            <a:off x="7358400" y="4075200"/>
            <a:ext cx="125803" cy="26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13" name="Rectangle 212"/>
          <p:cNvSpPr/>
          <p:nvPr/>
        </p:nvSpPr>
        <p:spPr>
          <a:xfrm>
            <a:off x="7564501" y="4045550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16" name="Picture 215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7867" y="5192431"/>
            <a:ext cx="467620" cy="367961"/>
          </a:xfrm>
          <a:prstGeom prst="rect">
            <a:avLst/>
          </a:prstGeom>
          <a:noFill/>
        </p:spPr>
      </p:pic>
      <p:pic>
        <p:nvPicPr>
          <p:cNvPr id="218" name="Picture 217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89135" y="5192431"/>
            <a:ext cx="467620" cy="367961"/>
          </a:xfrm>
          <a:prstGeom prst="rect">
            <a:avLst/>
          </a:prstGeom>
          <a:noFill/>
        </p:spPr>
      </p:pic>
      <p:sp>
        <p:nvSpPr>
          <p:cNvPr id="219" name="Rounded Rectangle 218"/>
          <p:cNvSpPr/>
          <p:nvPr/>
        </p:nvSpPr>
        <p:spPr>
          <a:xfrm>
            <a:off x="4646562" y="5108577"/>
            <a:ext cx="1164325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0" name="Rectangle 219"/>
          <p:cNvSpPr/>
          <p:nvPr/>
        </p:nvSpPr>
        <p:spPr>
          <a:xfrm>
            <a:off x="476701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4967755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2" name="Rectangle 221"/>
          <p:cNvSpPr/>
          <p:nvPr/>
        </p:nvSpPr>
        <p:spPr>
          <a:xfrm>
            <a:off x="5168501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3" name="Rectangle 222"/>
          <p:cNvSpPr/>
          <p:nvPr/>
        </p:nvSpPr>
        <p:spPr>
          <a:xfrm>
            <a:off x="5369247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4" name="Rectangle 223"/>
          <p:cNvSpPr/>
          <p:nvPr/>
        </p:nvSpPr>
        <p:spPr>
          <a:xfrm>
            <a:off x="5569993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5" name="Rounded Rectangle 224"/>
          <p:cNvSpPr/>
          <p:nvPr/>
        </p:nvSpPr>
        <p:spPr>
          <a:xfrm>
            <a:off x="6091931" y="5108577"/>
            <a:ext cx="734979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26" name="Rectangle 225"/>
          <p:cNvSpPr/>
          <p:nvPr/>
        </p:nvSpPr>
        <p:spPr>
          <a:xfrm>
            <a:off x="6212378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7" name="Rectangle 226"/>
          <p:cNvSpPr/>
          <p:nvPr/>
        </p:nvSpPr>
        <p:spPr>
          <a:xfrm>
            <a:off x="6413124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228" name="Rectangle 227"/>
          <p:cNvSpPr/>
          <p:nvPr/>
        </p:nvSpPr>
        <p:spPr>
          <a:xfrm>
            <a:off x="6613870" y="5150856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pic>
        <p:nvPicPr>
          <p:cNvPr id="237" name="Picture 236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2532" y="4579654"/>
            <a:ext cx="467620" cy="367961"/>
          </a:xfrm>
          <a:prstGeom prst="rect">
            <a:avLst/>
          </a:prstGeom>
          <a:noFill/>
        </p:spPr>
      </p:pic>
      <p:sp>
        <p:nvSpPr>
          <p:cNvPr id="246" name="Rounded Rectangle 245"/>
          <p:cNvSpPr/>
          <p:nvPr/>
        </p:nvSpPr>
        <p:spPr>
          <a:xfrm>
            <a:off x="5436597" y="4495800"/>
            <a:ext cx="35460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247" name="Rectangle 246"/>
          <p:cNvSpPr/>
          <p:nvPr/>
        </p:nvSpPr>
        <p:spPr>
          <a:xfrm>
            <a:off x="5557043" y="4538079"/>
            <a:ext cx="120448" cy="295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04" name="Rectangle 303"/>
          <p:cNvSpPr/>
          <p:nvPr/>
        </p:nvSpPr>
        <p:spPr>
          <a:xfrm>
            <a:off x="5105400" y="3571201"/>
            <a:ext cx="115050" cy="1778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0" name="Down Arrow 309"/>
          <p:cNvSpPr/>
          <p:nvPr/>
        </p:nvSpPr>
        <p:spPr>
          <a:xfrm>
            <a:off x="5715000" y="1981200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2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794" y="5189254"/>
            <a:ext cx="467620" cy="367961"/>
          </a:xfrm>
          <a:prstGeom prst="rect">
            <a:avLst/>
          </a:prstGeom>
          <a:noFill/>
        </p:spPr>
      </p:pic>
      <p:pic>
        <p:nvPicPr>
          <p:cNvPr id="314" name="Picture 313" descr="C:\Program Files\Microsoft Resource DVD Artwork\DVD_ART\Artwork_Imagery\HARDWARE_IMAGERY\Illustration - Misc Hardware\XML Icons\Serv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9710" y="5189254"/>
            <a:ext cx="467620" cy="367961"/>
          </a:xfrm>
          <a:prstGeom prst="rect">
            <a:avLst/>
          </a:prstGeom>
          <a:noFill/>
        </p:spPr>
      </p:pic>
      <p:sp>
        <p:nvSpPr>
          <p:cNvPr id="315" name="Rounded Rectangle 314"/>
          <p:cNvSpPr/>
          <p:nvPr/>
        </p:nvSpPr>
        <p:spPr>
          <a:xfrm>
            <a:off x="1705859" y="5105400"/>
            <a:ext cx="728274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16" name="Rectangle 315"/>
          <p:cNvSpPr/>
          <p:nvPr/>
        </p:nvSpPr>
        <p:spPr>
          <a:xfrm>
            <a:off x="1826305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7" name="Rectangle 316"/>
          <p:cNvSpPr/>
          <p:nvPr/>
        </p:nvSpPr>
        <p:spPr>
          <a:xfrm>
            <a:off x="2027051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18" name="Rectangle 317"/>
          <p:cNvSpPr/>
          <p:nvPr/>
        </p:nvSpPr>
        <p:spPr>
          <a:xfrm>
            <a:off x="2227797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0" name="Rounded Rectangle 319"/>
          <p:cNvSpPr/>
          <p:nvPr/>
        </p:nvSpPr>
        <p:spPr>
          <a:xfrm>
            <a:off x="2784074" y="5105400"/>
            <a:ext cx="515431" cy="380518"/>
          </a:xfrm>
          <a:prstGeom prst="roundRect">
            <a:avLst/>
          </a:prstGeom>
          <a:solidFill>
            <a:srgbClr val="FFCCFF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/>
          </a:p>
        </p:txBody>
      </p:sp>
      <p:sp>
        <p:nvSpPr>
          <p:cNvPr id="321" name="Rectangle 320"/>
          <p:cNvSpPr/>
          <p:nvPr/>
        </p:nvSpPr>
        <p:spPr>
          <a:xfrm>
            <a:off x="2904520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2" name="Rectangle 321"/>
          <p:cNvSpPr/>
          <p:nvPr/>
        </p:nvSpPr>
        <p:spPr>
          <a:xfrm>
            <a:off x="3105266" y="5147679"/>
            <a:ext cx="120448" cy="2959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5" name="Down Arrow 324"/>
          <p:cNvSpPr/>
          <p:nvPr/>
        </p:nvSpPr>
        <p:spPr>
          <a:xfrm rot="16200000">
            <a:off x="3276600" y="5225592"/>
            <a:ext cx="457200" cy="304800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476877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4969517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8" name="Rectangle 327"/>
          <p:cNvSpPr/>
          <p:nvPr/>
        </p:nvSpPr>
        <p:spPr>
          <a:xfrm>
            <a:off x="5170263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29" name="Rectangle 328"/>
          <p:cNvSpPr/>
          <p:nvPr/>
        </p:nvSpPr>
        <p:spPr>
          <a:xfrm>
            <a:off x="5371009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0" name="Rectangle 329"/>
          <p:cNvSpPr/>
          <p:nvPr/>
        </p:nvSpPr>
        <p:spPr>
          <a:xfrm>
            <a:off x="5571755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1" name="Rectangle 330"/>
          <p:cNvSpPr/>
          <p:nvPr/>
        </p:nvSpPr>
        <p:spPr>
          <a:xfrm>
            <a:off x="6214140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2" name="Rectangle 331"/>
          <p:cNvSpPr/>
          <p:nvPr/>
        </p:nvSpPr>
        <p:spPr>
          <a:xfrm>
            <a:off x="6414886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  <p:sp>
        <p:nvSpPr>
          <p:cNvPr id="333" name="Rectangle 332"/>
          <p:cNvSpPr/>
          <p:nvPr/>
        </p:nvSpPr>
        <p:spPr>
          <a:xfrm>
            <a:off x="6615632" y="5309603"/>
            <a:ext cx="113759" cy="13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9348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 animBg="1"/>
      <p:bldP spid="183" grpId="0" animBg="1"/>
      <p:bldP spid="188" grpId="0" animBg="1"/>
      <p:bldP spid="305" grpId="0" animBg="1"/>
      <p:bldP spid="306" grpId="0" animBg="1"/>
      <p:bldP spid="177" grpId="0" animBg="1"/>
      <p:bldP spid="300" grpId="0" animBg="1"/>
      <p:bldP spid="303" grpId="0" animBg="1"/>
      <p:bldP spid="135" grpId="0" animBg="1"/>
      <p:bldP spid="136" grpId="0" animBg="1"/>
      <p:bldP spid="138" grpId="0" animBg="1"/>
      <p:bldP spid="139" grpId="0" animBg="1"/>
      <p:bldP spid="141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5" grpId="0" animBg="1"/>
      <p:bldP spid="186" grpId="0" animBg="1"/>
      <p:bldP spid="187" grpId="0" animBg="1"/>
      <p:bldP spid="189" grpId="0" animBg="1"/>
      <p:bldP spid="190" grpId="0" animBg="1"/>
      <p:bldP spid="191" grpId="0" animBg="1"/>
      <p:bldP spid="192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46" grpId="0" animBg="1"/>
      <p:bldP spid="247" grpId="0" animBg="1"/>
      <p:bldP spid="304" grpId="0" animBg="1"/>
      <p:bldP spid="315" grpId="0" animBg="1"/>
      <p:bldP spid="316" grpId="0" animBg="1"/>
      <p:bldP spid="317" grpId="0" animBg="1"/>
      <p:bldP spid="318" grpId="0" animBg="1"/>
      <p:bldP spid="320" grpId="0" animBg="1"/>
      <p:bldP spid="321" grpId="0" animBg="1"/>
      <p:bldP spid="322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Highly efficient </a:t>
            </a:r>
            <a:r>
              <a:rPr lang="en-US" dirty="0" err="1" smtClean="0"/>
              <a:t>parallellization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F914F-062F-453F-B34B-BB004E9935E0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Picture 1" descr="image00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8303" y="1600200"/>
            <a:ext cx="652739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191000" y="5638800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time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382364" y="3509678"/>
            <a:ext cx="1433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machine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134566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Huge Commercial Success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53</a:t>
            </a:fld>
            <a:endParaRPr lang="en-US"/>
          </a:p>
        </p:txBody>
      </p:sp>
      <p:pic>
        <p:nvPicPr>
          <p:cNvPr id="4098" name="Picture 2" descr="Kinect S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61912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80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Tremendous Interest from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295400"/>
            <a:ext cx="5235902" cy="5117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51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Consumer Technologies </a:t>
            </a:r>
            <a:br>
              <a:rPr lang="en-US" dirty="0" smtClean="0"/>
            </a:br>
            <a:r>
              <a:rPr lang="en-US" dirty="0" smtClean="0"/>
              <a:t>Push The Envelope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4876800" cy="298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http://www.educatingsilicon.com/wp-content/uploads/2007/11/sicklms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58913"/>
            <a:ext cx="280987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97312" y="426992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Price: 6000$</a:t>
            </a:r>
            <a:endParaRPr lang="en-US" dirty="0"/>
          </a:p>
        </p:txBody>
      </p:sp>
      <p:pic>
        <p:nvPicPr>
          <p:cNvPr id="7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657725"/>
            <a:ext cx="1746758" cy="109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32154" y="5749449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Price: 150$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4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>
            <a:normAutofit/>
          </a:bodyPr>
          <a:lstStyle/>
          <a:p>
            <a:r>
              <a:rPr lang="en-US" dirty="0" smtClean="0"/>
              <a:t>Unique Opportunity for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Technology Transfer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56</a:t>
            </a:fld>
            <a:endParaRPr lang="en-US"/>
          </a:p>
        </p:txBody>
      </p:sp>
      <p:pic>
        <p:nvPicPr>
          <p:cNvPr id="6146" name="Picture 2" descr="C:\Users\mbudiu\AppData\Local\Microsoft\Windows\Temporary Internet Files\Content.IE5\E9CM70IO\MC90001704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689126"/>
            <a:ext cx="2008022" cy="19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mbudiu\AppData\Local\Microsoft\Windows\Temporary Internet Files\Content.IE5\ALO6T82F\MC900237234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743200"/>
            <a:ext cx="2126055" cy="202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343400" y="3452388"/>
            <a:ext cx="533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89" y="3141497"/>
            <a:ext cx="420878" cy="2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320863"/>
            <a:ext cx="420878" cy="2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game-engine.co.uk/wp-content/uploads/2010/06/kinect_xbox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751" y="3521836"/>
            <a:ext cx="420878" cy="26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1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763000" cy="1477962"/>
          </a:xfrm>
        </p:spPr>
        <p:txBody>
          <a:bodyPr>
            <a:normAutofit/>
          </a:bodyPr>
          <a:lstStyle/>
          <a:p>
            <a:r>
              <a:rPr lang="en-US" dirty="0" smtClean="0"/>
              <a:t>I can finally explain to my son</a:t>
            </a:r>
            <a:br>
              <a:rPr lang="en-US" dirty="0" smtClean="0"/>
            </a:br>
            <a:r>
              <a:rPr lang="en-US" dirty="0" smtClean="0"/>
              <a:t>what I do for a living…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57</a:t>
            </a:fld>
            <a:endParaRPr lang="en-US"/>
          </a:p>
        </p:txBody>
      </p:sp>
      <p:pic>
        <p:nvPicPr>
          <p:cNvPr id="9218" name="Picture 2" descr="F:\DCIM\100CANON\IMG_00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0"/>
            <a:ext cx="61976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2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50960"/>
            <a:ext cx="7772400" cy="5824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Innards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00" y="6172200"/>
            <a:ext cx="138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iFixit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vision system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0" y="6172200"/>
            <a:ext cx="1380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iFixit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1200" y="5257524"/>
            <a:ext cx="133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IR laser </a:t>
            </a:r>
            <a:br>
              <a:rPr lang="en-US" sz="2400" dirty="0" smtClean="0"/>
            </a:br>
            <a:r>
              <a:rPr lang="en-US" sz="2400" dirty="0" smtClean="0"/>
              <a:t>projector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14800" y="5257800"/>
            <a:ext cx="110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IR </a:t>
            </a:r>
            <a:br>
              <a:rPr lang="en-US" sz="2400" dirty="0" smtClean="0"/>
            </a:br>
            <a:r>
              <a:rPr lang="en-US" sz="2400" dirty="0" smtClean="0"/>
              <a:t>camera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057400" y="5257800"/>
            <a:ext cx="110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RGB </a:t>
            </a:r>
            <a:br>
              <a:rPr lang="en-US" sz="2400" dirty="0" smtClean="0"/>
            </a:br>
            <a:r>
              <a:rPr lang="en-US" sz="2400" dirty="0" smtClean="0"/>
              <a:t>camera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103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 Camera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for face recognition</a:t>
            </a:r>
          </a:p>
          <a:p>
            <a:r>
              <a:rPr lang="en-US" dirty="0" smtClean="0"/>
              <a:t>Face recognition requires training </a:t>
            </a:r>
          </a:p>
          <a:p>
            <a:r>
              <a:rPr lang="en-US" dirty="0" smtClean="0"/>
              <a:t>Needs good illumination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http://support.xbox.com/en-us/PublishingImages/kinect/kinectid_sta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529012"/>
            <a:ext cx="52832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88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audio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6CAD5-FC1A-4314-98C1-C0B7035AD44B}" type="slidenum">
              <a:rPr lang="en-US" smtClean="0"/>
              <a:t>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30280" y="1600200"/>
            <a:ext cx="7223120" cy="2590904"/>
            <a:chOff x="2308126" y="2057296"/>
            <a:chExt cx="4483100" cy="15675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126" y="2057296"/>
              <a:ext cx="4483100" cy="13380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Down Arrow 5"/>
            <p:cNvSpPr/>
            <p:nvPr/>
          </p:nvSpPr>
          <p:spPr>
            <a:xfrm flipV="1">
              <a:off x="25515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wn Arrow 6"/>
            <p:cNvSpPr/>
            <p:nvPr/>
          </p:nvSpPr>
          <p:spPr>
            <a:xfrm flipV="1">
              <a:off x="50026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flipV="1">
              <a:off x="56376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flipV="1">
              <a:off x="6285368" y="2910083"/>
              <a:ext cx="304800" cy="714801"/>
            </a:xfrm>
            <a:prstGeom prst="down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4800" y="4724400"/>
            <a:ext cx="87292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4 channel multi-array microphone</a:t>
            </a:r>
            <a:endParaRPr lang="en-US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/>
              <a:t>Time-locked with console to remove game audio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838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7151</TotalTime>
  <Words>994</Words>
  <Application>Microsoft Office PowerPoint</Application>
  <PresentationFormat>On-screen Show (4:3)</PresentationFormat>
  <Paragraphs>351</Paragraphs>
  <Slides>57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The Kinect body tracking pipeline</vt:lpstr>
      <vt:lpstr>Outline</vt:lpstr>
      <vt:lpstr>What is Kinect?</vt:lpstr>
      <vt:lpstr>PowerPoint Presentation</vt:lpstr>
      <vt:lpstr>Input device</vt:lpstr>
      <vt:lpstr>The Innards</vt:lpstr>
      <vt:lpstr>The vision system</vt:lpstr>
      <vt:lpstr>RGB Camera</vt:lpstr>
      <vt:lpstr>The audio sensors</vt:lpstr>
      <vt:lpstr>Prime Sense Chip</vt:lpstr>
      <vt:lpstr>Projected IR pattern</vt:lpstr>
      <vt:lpstr>Depth computation</vt:lpstr>
      <vt:lpstr>Depth map</vt:lpstr>
      <vt:lpstr>Kinect video output</vt:lpstr>
      <vt:lpstr>XBox 360 Hardware</vt:lpstr>
      <vt:lpstr>The body tracking pipeline</vt:lpstr>
      <vt:lpstr>Generic Extensible Architecture</vt:lpstr>
      <vt:lpstr>One Expert: Pipeline Stages</vt:lpstr>
      <vt:lpstr>Sample test frames</vt:lpstr>
      <vt:lpstr>Constraints</vt:lpstr>
      <vt:lpstr>The test matrix</vt:lpstr>
      <vt:lpstr>Preprocessing</vt:lpstr>
      <vt:lpstr>Two trackers</vt:lpstr>
      <vt:lpstr>The body tracking problem</vt:lpstr>
      <vt:lpstr>Training the classifier</vt:lpstr>
      <vt:lpstr>Getting the Ground Truth (1)</vt:lpstr>
      <vt:lpstr>Getting the Ground Truth (2)</vt:lpstr>
      <vt:lpstr>Getting the Ground Truth (3)</vt:lpstr>
      <vt:lpstr>Getting the Ground Truth (4)</vt:lpstr>
      <vt:lpstr>Classifying pixels</vt:lpstr>
      <vt:lpstr>Features</vt:lpstr>
      <vt:lpstr>From body parts to joint positions</vt:lpstr>
      <vt:lpstr>From joints positions to skeleton</vt:lpstr>
      <vt:lpstr>Where is  the skeleton?</vt:lpstr>
      <vt:lpstr>Learning The Body Parts Classifier from a Mountain of Data</vt:lpstr>
      <vt:lpstr>Learn from Data</vt:lpstr>
      <vt:lpstr>Cluster-based training</vt:lpstr>
      <vt:lpstr>Data-Parallel Computation</vt:lpstr>
      <vt:lpstr>Dryad = 2-D Piping</vt:lpstr>
      <vt:lpstr>Virtualized 2-D Pipelines</vt:lpstr>
      <vt:lpstr>Virtualized 2-D Pipelines</vt:lpstr>
      <vt:lpstr>Virtualized 2-D Pipelines</vt:lpstr>
      <vt:lpstr>Virtualized 2-D Pipelines</vt:lpstr>
      <vt:lpstr>Virtualized 2-D Pipelines</vt:lpstr>
      <vt:lpstr>Fault Tolerance</vt:lpstr>
      <vt:lpstr>LINQ</vt:lpstr>
      <vt:lpstr>LINQ = .Net+ Queries</vt:lpstr>
      <vt:lpstr>DryadLINQ Data Model</vt:lpstr>
      <vt:lpstr>DryadLINQ = LINQ + Dryad</vt:lpstr>
      <vt:lpstr>Language Summary</vt:lpstr>
      <vt:lpstr>Highly efficient parallellization</vt:lpstr>
      <vt:lpstr>Conclusions</vt:lpstr>
      <vt:lpstr>Huge Commercial Success</vt:lpstr>
      <vt:lpstr>Tremendous Interest from Developers</vt:lpstr>
      <vt:lpstr>Consumer Technologies  Push The Envelope</vt:lpstr>
      <vt:lpstr>Unique Opportunity for  Technology Transfer</vt:lpstr>
      <vt:lpstr>I can finally explain to my son what I do for a living…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Budiu</dc:creator>
  <cp:lastModifiedBy>Mihai Budiu</cp:lastModifiedBy>
  <cp:revision>30</cp:revision>
  <dcterms:created xsi:type="dcterms:W3CDTF">2011-02-10T01:33:11Z</dcterms:created>
  <dcterms:modified xsi:type="dcterms:W3CDTF">2011-02-16T23:21:27Z</dcterms:modified>
</cp:coreProperties>
</file>